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67" r:id="rId3"/>
    <p:sldId id="268" r:id="rId4"/>
    <p:sldId id="269" r:id="rId5"/>
    <p:sldId id="270" r:id="rId6"/>
    <p:sldId id="288" r:id="rId7"/>
    <p:sldId id="289" r:id="rId8"/>
    <p:sldId id="302" r:id="rId9"/>
    <p:sldId id="290" r:id="rId10"/>
    <p:sldId id="306" r:id="rId11"/>
    <p:sldId id="303" r:id="rId12"/>
    <p:sldId id="304" r:id="rId13"/>
    <p:sldId id="305" r:id="rId14"/>
    <p:sldId id="307" r:id="rId15"/>
    <p:sldId id="271" r:id="rId16"/>
    <p:sldId id="297" r:id="rId17"/>
    <p:sldId id="274" r:id="rId18"/>
    <p:sldId id="296" r:id="rId19"/>
    <p:sldId id="295" r:id="rId20"/>
    <p:sldId id="298" r:id="rId21"/>
    <p:sldId id="293" r:id="rId22"/>
    <p:sldId id="294" r:id="rId23"/>
    <p:sldId id="299" r:id="rId24"/>
    <p:sldId id="3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B07B59-75C2-BC44-88B7-22BC75CC1812}">
          <p14:sldIdLst>
            <p14:sldId id="261"/>
          </p14:sldIdLst>
        </p14:section>
        <p14:section name="MMT" id="{79B4F357-BD54-8A41-8B1A-5ADF698B27AC}">
          <p14:sldIdLst>
            <p14:sldId id="267"/>
            <p14:sldId id="268"/>
            <p14:sldId id="269"/>
          </p14:sldIdLst>
        </p14:section>
        <p14:section name="FCR" id="{4B3B90FB-7A84-5446-A830-00A6B734EC03}">
          <p14:sldIdLst>
            <p14:sldId id="270"/>
            <p14:sldId id="288"/>
            <p14:sldId id="289"/>
            <p14:sldId id="302"/>
            <p14:sldId id="290"/>
            <p14:sldId id="306"/>
            <p14:sldId id="303"/>
            <p14:sldId id="304"/>
            <p14:sldId id="305"/>
            <p14:sldId id="307"/>
            <p14:sldId id="271"/>
            <p14:sldId id="297"/>
            <p14:sldId id="274"/>
            <p14:sldId id="296"/>
            <p14:sldId id="295"/>
            <p14:sldId id="298"/>
            <p14:sldId id="293"/>
            <p14:sldId id="294"/>
            <p14:sldId id="299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3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 autoAdjust="0"/>
    <p:restoredTop sz="82892" autoAdjust="0"/>
  </p:normalViewPr>
  <p:slideViewPr>
    <p:cSldViewPr snapToGrid="0" showGuides="1">
      <p:cViewPr varScale="1">
        <p:scale>
          <a:sx n="63" d="100"/>
          <a:sy n="63" d="100"/>
        </p:scale>
        <p:origin x="1240" y="1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-58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Haplotypecaller</a:t>
            </a:r>
            <a:r>
              <a:rPr lang="da-DK" dirty="0"/>
              <a:t>: Calls the </a:t>
            </a:r>
            <a:r>
              <a:rPr lang="da-DK" dirty="0" err="1"/>
              <a:t>indels</a:t>
            </a:r>
            <a:r>
              <a:rPr lang="da-DK" dirty="0"/>
              <a:t> and </a:t>
            </a:r>
            <a:r>
              <a:rPr lang="da-DK" dirty="0" err="1"/>
              <a:t>SNPs</a:t>
            </a:r>
            <a:r>
              <a:rPr lang="da-DK" dirty="0"/>
              <a:t> </a:t>
            </a:r>
            <a:r>
              <a:rPr lang="da-DK" dirty="0" err="1"/>
              <a:t>simultaneously</a:t>
            </a:r>
            <a:r>
              <a:rPr lang="da-DK" dirty="0"/>
              <a:t> by </a:t>
            </a:r>
            <a:r>
              <a:rPr lang="da-DK" dirty="0" err="1"/>
              <a:t>local</a:t>
            </a:r>
            <a:r>
              <a:rPr lang="da-DK" dirty="0"/>
              <a:t> de-</a:t>
            </a:r>
            <a:r>
              <a:rPr lang="da-DK" dirty="0" err="1"/>
              <a:t>novo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, so it </a:t>
            </a:r>
            <a:r>
              <a:rPr lang="da-DK" dirty="0" err="1"/>
              <a:t>takes</a:t>
            </a:r>
            <a:r>
              <a:rPr lang="da-DK" dirty="0"/>
              <a:t> the regions made by the original </a:t>
            </a:r>
            <a:r>
              <a:rPr lang="da-DK" dirty="0" err="1"/>
              <a:t>alignment</a:t>
            </a:r>
            <a:r>
              <a:rPr lang="da-DK" dirty="0"/>
              <a:t> and </a:t>
            </a:r>
            <a:r>
              <a:rPr lang="da-DK" dirty="0" err="1"/>
              <a:t>reasembles</a:t>
            </a:r>
            <a:r>
              <a:rPr lang="da-DK" dirty="0"/>
              <a:t> the region with </a:t>
            </a:r>
            <a:r>
              <a:rPr lang="da-DK" dirty="0" err="1"/>
              <a:t>deBruin</a:t>
            </a:r>
            <a:r>
              <a:rPr lang="da-DK" dirty="0"/>
              <a:t> </a:t>
            </a:r>
            <a:r>
              <a:rPr lang="da-DK" dirty="0" err="1"/>
              <a:t>like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 And performs a </a:t>
            </a:r>
            <a:r>
              <a:rPr lang="da-DK" dirty="0" err="1"/>
              <a:t>pairwise</a:t>
            </a:r>
            <a:r>
              <a:rPr lang="da-DK" dirty="0"/>
              <a:t> </a:t>
            </a:r>
            <a:r>
              <a:rPr lang="da-DK" dirty="0" err="1"/>
              <a:t>alignment</a:t>
            </a:r>
            <a:r>
              <a:rPr lang="da-DK" dirty="0"/>
              <a:t> of the </a:t>
            </a:r>
            <a:r>
              <a:rPr lang="da-DK" dirty="0" err="1"/>
              <a:t>read</a:t>
            </a:r>
            <a:r>
              <a:rPr lang="da-DK" dirty="0"/>
              <a:t> data and it </a:t>
            </a:r>
            <a:r>
              <a:rPr lang="da-DK" dirty="0" err="1"/>
              <a:t>outpust</a:t>
            </a:r>
            <a:r>
              <a:rPr lang="da-DK" dirty="0"/>
              <a:t> the most </a:t>
            </a:r>
            <a:r>
              <a:rPr lang="da-DK" dirty="0" err="1"/>
              <a:t>likely</a:t>
            </a:r>
            <a:r>
              <a:rPr lang="da-DK" dirty="0"/>
              <a:t> genotype.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GenotypeGVCFs</a:t>
            </a:r>
            <a:r>
              <a:rPr lang="da-DK" dirty="0"/>
              <a:t>: </a:t>
            </a:r>
            <a:r>
              <a:rPr lang="da-DK" dirty="0" err="1"/>
              <a:t>Takes</a:t>
            </a:r>
            <a:r>
              <a:rPr lang="da-DK" dirty="0"/>
              <a:t> the output from </a:t>
            </a:r>
            <a:r>
              <a:rPr lang="da-DK" dirty="0" err="1"/>
              <a:t>haplotypecaller</a:t>
            </a:r>
            <a:r>
              <a:rPr lang="da-DK" dirty="0"/>
              <a:t> and </a:t>
            </a:r>
            <a:r>
              <a:rPr lang="da-DK" dirty="0" err="1"/>
              <a:t>makes</a:t>
            </a:r>
            <a:r>
              <a:rPr lang="da-DK" dirty="0"/>
              <a:t> a single file with the final genotype for all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07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Samtools</a:t>
            </a:r>
            <a:r>
              <a:rPr lang="da-DK" dirty="0"/>
              <a:t>: </a:t>
            </a:r>
            <a:r>
              <a:rPr lang="da-DK" dirty="0" err="1"/>
              <a:t>Sorting</a:t>
            </a:r>
            <a:r>
              <a:rPr lang="da-DK" dirty="0"/>
              <a:t> by </a:t>
            </a:r>
            <a:r>
              <a:rPr lang="da-DK" dirty="0" err="1"/>
              <a:t>coordinates</a:t>
            </a:r>
            <a:r>
              <a:rPr lang="da-DK" dirty="0"/>
              <a:t>. Index </a:t>
            </a:r>
            <a:r>
              <a:rPr lang="da-DK" dirty="0" err="1"/>
              <a:t>cfreates</a:t>
            </a:r>
            <a:r>
              <a:rPr lang="da-DK" dirty="0"/>
              <a:t> a </a:t>
            </a:r>
            <a:r>
              <a:rPr lang="da-DK" dirty="0" err="1"/>
              <a:t>coordinated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index</a:t>
            </a:r>
            <a:r>
              <a:rPr lang="da-DK" dirty="0"/>
              <a:t> for fast </a:t>
            </a:r>
            <a:r>
              <a:rPr lang="da-DK" dirty="0" err="1"/>
              <a:t>lookup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areas</a:t>
            </a:r>
            <a:r>
              <a:rPr lang="da-DK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Mark </a:t>
            </a:r>
            <a:r>
              <a:rPr lang="da-DK" dirty="0" err="1"/>
              <a:t>duplicates</a:t>
            </a:r>
            <a:r>
              <a:rPr lang="da-DK" dirty="0"/>
              <a:t> – </a:t>
            </a:r>
            <a:r>
              <a:rPr lang="da-DK" dirty="0" err="1"/>
              <a:t>picard</a:t>
            </a:r>
            <a:r>
              <a:rPr lang="da-DK" dirty="0"/>
              <a:t>: </a:t>
            </a:r>
            <a:r>
              <a:rPr lang="da-DK" dirty="0" err="1"/>
              <a:t>finds</a:t>
            </a:r>
            <a:r>
              <a:rPr lang="da-DK" dirty="0"/>
              <a:t> </a:t>
            </a:r>
            <a:r>
              <a:rPr lang="da-DK" dirty="0" err="1"/>
              <a:t>duplicate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and tags </a:t>
            </a:r>
            <a:r>
              <a:rPr lang="da-DK" dirty="0" err="1"/>
              <a:t>them</a:t>
            </a:r>
            <a:r>
              <a:rPr lang="da-DK" dirty="0"/>
              <a:t>. </a:t>
            </a:r>
            <a:r>
              <a:rPr lang="da-DK" dirty="0" err="1"/>
              <a:t>Duplicates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basically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due to f.eks. PCR </a:t>
            </a:r>
            <a:r>
              <a:rPr lang="da-DK" dirty="0" err="1"/>
              <a:t>duplication</a:t>
            </a:r>
            <a:r>
              <a:rPr lang="da-DK" dirty="0"/>
              <a:t> or an </a:t>
            </a:r>
            <a:r>
              <a:rPr lang="da-DK" dirty="0" err="1"/>
              <a:t>amplification</a:t>
            </a:r>
            <a:r>
              <a:rPr lang="da-DK" dirty="0"/>
              <a:t> </a:t>
            </a:r>
            <a:r>
              <a:rPr lang="da-DK" dirty="0" err="1"/>
              <a:t>cluster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 as 2 </a:t>
            </a:r>
            <a:r>
              <a:rPr lang="da-DK" dirty="0" err="1"/>
              <a:t>clusters</a:t>
            </a:r>
            <a:r>
              <a:rPr lang="da-DK" dirty="0"/>
              <a:t>. It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a </a:t>
            </a:r>
            <a:r>
              <a:rPr lang="da-DK" dirty="0" err="1"/>
              <a:t>metrics</a:t>
            </a:r>
            <a:r>
              <a:rPr lang="da-DK" dirty="0"/>
              <a:t>/summary file.</a:t>
            </a:r>
          </a:p>
          <a:p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Baserecalibration</a:t>
            </a:r>
            <a:r>
              <a:rPr lang="da-DK" dirty="0"/>
              <a:t> - </a:t>
            </a:r>
            <a:r>
              <a:rPr lang="da-DK" dirty="0" err="1"/>
              <a:t>Gatk</a:t>
            </a:r>
            <a:r>
              <a:rPr lang="da-DK" dirty="0"/>
              <a:t>: Makes </a:t>
            </a:r>
            <a:r>
              <a:rPr lang="da-DK" dirty="0" err="1"/>
              <a:t>table</a:t>
            </a:r>
            <a:r>
              <a:rPr lang="da-DK" dirty="0"/>
              <a:t> of </a:t>
            </a:r>
            <a:r>
              <a:rPr lang="da-DK" dirty="0" err="1"/>
              <a:t>recalibration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input,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is to find </a:t>
            </a:r>
            <a:r>
              <a:rPr lang="da-DK" dirty="0" err="1"/>
              <a:t>systematic</a:t>
            </a:r>
            <a:r>
              <a:rPr lang="da-DK" dirty="0"/>
              <a:t> </a:t>
            </a:r>
            <a:r>
              <a:rPr lang="da-DK" dirty="0" err="1"/>
              <a:t>errors</a:t>
            </a:r>
            <a:r>
              <a:rPr lang="da-DK" dirty="0"/>
              <a:t> by the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, with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it </a:t>
            </a:r>
            <a:r>
              <a:rPr lang="da-DK" dirty="0" err="1"/>
              <a:t>adjust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. It </a:t>
            </a:r>
            <a:r>
              <a:rPr lang="da-DK" dirty="0" err="1"/>
              <a:t>improves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variant </a:t>
            </a:r>
            <a:r>
              <a:rPr lang="da-DK" dirty="0" err="1"/>
              <a:t>calling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 on,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more sure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 of the data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basing</a:t>
            </a:r>
            <a:r>
              <a:rPr lang="da-DK" dirty="0"/>
              <a:t> it on. It has 2 steps, </a:t>
            </a:r>
            <a:r>
              <a:rPr lang="da-DK" dirty="0" err="1"/>
              <a:t>first</a:t>
            </a:r>
            <a:r>
              <a:rPr lang="da-DK" dirty="0"/>
              <a:t> it </a:t>
            </a:r>
            <a:r>
              <a:rPr lang="da-DK" dirty="0" err="1"/>
              <a:t>makes</a:t>
            </a:r>
            <a:r>
              <a:rPr lang="da-DK" dirty="0"/>
              <a:t> a model and </a:t>
            </a:r>
            <a:r>
              <a:rPr lang="da-DK" dirty="0" err="1"/>
              <a:t>then</a:t>
            </a:r>
            <a:r>
              <a:rPr lang="da-DK" dirty="0"/>
              <a:t> it </a:t>
            </a:r>
            <a:r>
              <a:rPr lang="da-DK" dirty="0" err="1"/>
              <a:t>applies</a:t>
            </a:r>
            <a:r>
              <a:rPr lang="da-DK" dirty="0"/>
              <a:t> it to the data.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gatk.broadinstitute.org</a:t>
            </a:r>
            <a:r>
              <a:rPr lang="da-DK" dirty="0"/>
              <a:t>/</a:t>
            </a:r>
            <a:r>
              <a:rPr lang="da-DK" dirty="0" err="1"/>
              <a:t>hc</a:t>
            </a:r>
            <a:r>
              <a:rPr lang="da-DK" dirty="0"/>
              <a:t>/en-</a:t>
            </a:r>
            <a:r>
              <a:rPr lang="da-DK" dirty="0" err="1"/>
              <a:t>us</a:t>
            </a:r>
            <a:r>
              <a:rPr lang="da-DK" dirty="0"/>
              <a:t>/</a:t>
            </a:r>
            <a:r>
              <a:rPr lang="da-DK" dirty="0" err="1"/>
              <a:t>articles</a:t>
            </a:r>
            <a:r>
              <a:rPr lang="da-DK" dirty="0"/>
              <a:t>/360035890531-Base-Quality-Score-Recalibration-BQSR-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stat files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produced</a:t>
            </a:r>
            <a:r>
              <a:rPr lang="da-DK" dirty="0"/>
              <a:t> with </a:t>
            </a:r>
            <a:r>
              <a:rPr lang="da-DK" dirty="0" err="1"/>
              <a:t>samtools</a:t>
            </a:r>
            <a:r>
              <a:rPr lang="da-DK" dirty="0"/>
              <a:t> and </a:t>
            </a:r>
            <a:r>
              <a:rPr lang="da-DK" dirty="0" err="1"/>
              <a:t>picard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	</a:t>
            </a:r>
            <a:r>
              <a:rPr lang="da-DK" dirty="0" err="1"/>
              <a:t>samtools</a:t>
            </a:r>
            <a:r>
              <a:rPr lang="da-DK" dirty="0"/>
              <a:t> flagstats: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passed</a:t>
            </a:r>
            <a:r>
              <a:rPr lang="da-DK" dirty="0"/>
              <a:t> and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failed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	</a:t>
            </a:r>
            <a:r>
              <a:rPr lang="da-DK" dirty="0" err="1"/>
              <a:t>samtools</a:t>
            </a:r>
            <a:r>
              <a:rPr lang="da-DK" dirty="0"/>
              <a:t> stats </a:t>
            </a:r>
            <a:r>
              <a:rPr lang="da-DK" dirty="0" err="1"/>
              <a:t>collects</a:t>
            </a:r>
            <a:r>
              <a:rPr lang="da-DK" dirty="0"/>
              <a:t> </a:t>
            </a:r>
            <a:r>
              <a:rPr lang="da-DK" dirty="0" err="1"/>
              <a:t>statistics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bamfile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visualized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	</a:t>
            </a:r>
            <a:r>
              <a:rPr lang="da-DK" dirty="0" err="1"/>
              <a:t>picard</a:t>
            </a:r>
            <a:r>
              <a:rPr lang="da-DK" dirty="0"/>
              <a:t> </a:t>
            </a:r>
            <a:r>
              <a:rPr lang="da-DK" dirty="0" err="1"/>
              <a:t>wgsmetrics</a:t>
            </a:r>
            <a:r>
              <a:rPr lang="da-DK" dirty="0"/>
              <a:t>: stats on </a:t>
            </a:r>
            <a:r>
              <a:rPr lang="da-DK" dirty="0" err="1"/>
              <a:t>coverage</a:t>
            </a:r>
            <a:r>
              <a:rPr lang="da-DK" dirty="0"/>
              <a:t> and performance of the </a:t>
            </a:r>
            <a:r>
              <a:rPr lang="da-DK" dirty="0" err="1"/>
              <a:t>sequencing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Haplotypecaller</a:t>
            </a:r>
            <a:r>
              <a:rPr lang="da-DK" dirty="0"/>
              <a:t>: Calls the </a:t>
            </a:r>
            <a:r>
              <a:rPr lang="da-DK" dirty="0" err="1"/>
              <a:t>indels</a:t>
            </a:r>
            <a:r>
              <a:rPr lang="da-DK" dirty="0"/>
              <a:t> and </a:t>
            </a:r>
            <a:r>
              <a:rPr lang="da-DK" dirty="0" err="1"/>
              <a:t>SNPs</a:t>
            </a:r>
            <a:r>
              <a:rPr lang="da-DK" dirty="0"/>
              <a:t> </a:t>
            </a:r>
            <a:r>
              <a:rPr lang="da-DK" dirty="0" err="1"/>
              <a:t>simultaneously</a:t>
            </a:r>
            <a:r>
              <a:rPr lang="da-DK" dirty="0"/>
              <a:t> by </a:t>
            </a:r>
            <a:r>
              <a:rPr lang="da-DK" dirty="0" err="1"/>
              <a:t>local</a:t>
            </a:r>
            <a:r>
              <a:rPr lang="da-DK" dirty="0"/>
              <a:t> de-</a:t>
            </a:r>
            <a:r>
              <a:rPr lang="da-DK" dirty="0" err="1"/>
              <a:t>novo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, so it </a:t>
            </a:r>
            <a:r>
              <a:rPr lang="da-DK" dirty="0" err="1"/>
              <a:t>takes</a:t>
            </a:r>
            <a:r>
              <a:rPr lang="da-DK" dirty="0"/>
              <a:t> the regions made by the original </a:t>
            </a:r>
            <a:r>
              <a:rPr lang="da-DK" dirty="0" err="1"/>
              <a:t>alignment</a:t>
            </a:r>
            <a:r>
              <a:rPr lang="da-DK" dirty="0"/>
              <a:t> and </a:t>
            </a:r>
            <a:r>
              <a:rPr lang="da-DK" dirty="0" err="1"/>
              <a:t>reasembles</a:t>
            </a:r>
            <a:r>
              <a:rPr lang="da-DK" dirty="0"/>
              <a:t> the region with </a:t>
            </a:r>
            <a:r>
              <a:rPr lang="da-DK" dirty="0" err="1"/>
              <a:t>deBruin</a:t>
            </a:r>
            <a:r>
              <a:rPr lang="da-DK" dirty="0"/>
              <a:t> </a:t>
            </a:r>
            <a:r>
              <a:rPr lang="da-DK" dirty="0" err="1"/>
              <a:t>like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 And performs a </a:t>
            </a:r>
            <a:r>
              <a:rPr lang="da-DK" dirty="0" err="1"/>
              <a:t>pairwise</a:t>
            </a:r>
            <a:r>
              <a:rPr lang="da-DK" dirty="0"/>
              <a:t> </a:t>
            </a:r>
            <a:r>
              <a:rPr lang="da-DK" dirty="0" err="1"/>
              <a:t>alignment</a:t>
            </a:r>
            <a:r>
              <a:rPr lang="da-DK" dirty="0"/>
              <a:t> of the </a:t>
            </a:r>
            <a:r>
              <a:rPr lang="da-DK" dirty="0" err="1"/>
              <a:t>read</a:t>
            </a:r>
            <a:r>
              <a:rPr lang="da-DK" dirty="0"/>
              <a:t> data and it </a:t>
            </a:r>
            <a:r>
              <a:rPr lang="da-DK" dirty="0" err="1"/>
              <a:t>outpust</a:t>
            </a:r>
            <a:r>
              <a:rPr lang="da-DK" dirty="0"/>
              <a:t> the most </a:t>
            </a:r>
            <a:r>
              <a:rPr lang="da-DK" dirty="0" err="1"/>
              <a:t>likely</a:t>
            </a:r>
            <a:r>
              <a:rPr lang="da-DK" dirty="0"/>
              <a:t> genotype.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GenotypeGVCFs</a:t>
            </a:r>
            <a:r>
              <a:rPr lang="da-DK" dirty="0"/>
              <a:t>: </a:t>
            </a:r>
            <a:r>
              <a:rPr lang="da-DK" dirty="0" err="1"/>
              <a:t>Takes</a:t>
            </a:r>
            <a:r>
              <a:rPr lang="da-DK" dirty="0"/>
              <a:t> the output from </a:t>
            </a:r>
            <a:r>
              <a:rPr lang="da-DK" dirty="0" err="1"/>
              <a:t>haplotypecaller</a:t>
            </a:r>
            <a:r>
              <a:rPr lang="da-DK" dirty="0"/>
              <a:t> and </a:t>
            </a:r>
            <a:r>
              <a:rPr lang="da-DK" dirty="0" err="1"/>
              <a:t>makes</a:t>
            </a:r>
            <a:r>
              <a:rPr lang="da-DK" dirty="0"/>
              <a:t> a single file with the final genotype for all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948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Samtools</a:t>
            </a:r>
            <a:r>
              <a:rPr lang="da-DK" dirty="0"/>
              <a:t>: </a:t>
            </a:r>
            <a:r>
              <a:rPr lang="da-DK" dirty="0" err="1"/>
              <a:t>Sorting</a:t>
            </a:r>
            <a:r>
              <a:rPr lang="da-DK" dirty="0"/>
              <a:t> by </a:t>
            </a:r>
            <a:r>
              <a:rPr lang="da-DK" dirty="0" err="1"/>
              <a:t>coordinates</a:t>
            </a:r>
            <a:r>
              <a:rPr lang="da-DK" dirty="0"/>
              <a:t>. Index </a:t>
            </a:r>
            <a:r>
              <a:rPr lang="da-DK" dirty="0" err="1"/>
              <a:t>cfreates</a:t>
            </a:r>
            <a:r>
              <a:rPr lang="da-DK" dirty="0"/>
              <a:t> a </a:t>
            </a:r>
            <a:r>
              <a:rPr lang="da-DK" dirty="0" err="1"/>
              <a:t>coordinated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index</a:t>
            </a:r>
            <a:r>
              <a:rPr lang="da-DK" dirty="0"/>
              <a:t> for fast </a:t>
            </a:r>
            <a:r>
              <a:rPr lang="da-DK" dirty="0" err="1"/>
              <a:t>lookup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areas</a:t>
            </a:r>
            <a:r>
              <a:rPr lang="da-DK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Mark </a:t>
            </a:r>
            <a:r>
              <a:rPr lang="da-DK" dirty="0" err="1"/>
              <a:t>duplicates</a:t>
            </a:r>
            <a:r>
              <a:rPr lang="da-DK" dirty="0"/>
              <a:t> – </a:t>
            </a:r>
            <a:r>
              <a:rPr lang="da-DK" dirty="0" err="1"/>
              <a:t>picard</a:t>
            </a:r>
            <a:r>
              <a:rPr lang="da-DK" dirty="0"/>
              <a:t>: </a:t>
            </a:r>
            <a:r>
              <a:rPr lang="da-DK" dirty="0" err="1"/>
              <a:t>finds</a:t>
            </a:r>
            <a:r>
              <a:rPr lang="da-DK" dirty="0"/>
              <a:t> </a:t>
            </a:r>
            <a:r>
              <a:rPr lang="da-DK" dirty="0" err="1"/>
              <a:t>duplicate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and tags </a:t>
            </a:r>
            <a:r>
              <a:rPr lang="da-DK" dirty="0" err="1"/>
              <a:t>them</a:t>
            </a:r>
            <a:r>
              <a:rPr lang="da-DK" dirty="0"/>
              <a:t>. </a:t>
            </a:r>
            <a:r>
              <a:rPr lang="da-DK" dirty="0" err="1"/>
              <a:t>Duplicates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basically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due to f.eks. PCR </a:t>
            </a:r>
            <a:r>
              <a:rPr lang="da-DK" dirty="0" err="1"/>
              <a:t>duplication</a:t>
            </a:r>
            <a:r>
              <a:rPr lang="da-DK" dirty="0"/>
              <a:t> or an </a:t>
            </a:r>
            <a:r>
              <a:rPr lang="da-DK" dirty="0" err="1"/>
              <a:t>amplification</a:t>
            </a:r>
            <a:r>
              <a:rPr lang="da-DK" dirty="0"/>
              <a:t> </a:t>
            </a:r>
            <a:r>
              <a:rPr lang="da-DK" dirty="0" err="1"/>
              <a:t>cluster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 as 2 </a:t>
            </a:r>
            <a:r>
              <a:rPr lang="da-DK" dirty="0" err="1"/>
              <a:t>clusters</a:t>
            </a:r>
            <a:r>
              <a:rPr lang="da-DK" dirty="0"/>
              <a:t>. It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a </a:t>
            </a:r>
            <a:r>
              <a:rPr lang="da-DK" dirty="0" err="1"/>
              <a:t>metrics</a:t>
            </a:r>
            <a:r>
              <a:rPr lang="da-DK" dirty="0"/>
              <a:t>/summary file.</a:t>
            </a:r>
          </a:p>
          <a:p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Baserecalibration</a:t>
            </a:r>
            <a:r>
              <a:rPr lang="da-DK" dirty="0"/>
              <a:t> - </a:t>
            </a:r>
            <a:r>
              <a:rPr lang="da-DK" dirty="0" err="1"/>
              <a:t>Gatk</a:t>
            </a:r>
            <a:r>
              <a:rPr lang="da-DK" dirty="0"/>
              <a:t>: Makes </a:t>
            </a:r>
            <a:r>
              <a:rPr lang="da-DK" dirty="0" err="1"/>
              <a:t>table</a:t>
            </a:r>
            <a:r>
              <a:rPr lang="da-DK" dirty="0"/>
              <a:t> of </a:t>
            </a:r>
            <a:r>
              <a:rPr lang="da-DK" dirty="0" err="1"/>
              <a:t>recalibration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input,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is to find </a:t>
            </a:r>
            <a:r>
              <a:rPr lang="da-DK" dirty="0" err="1"/>
              <a:t>systematic</a:t>
            </a:r>
            <a:r>
              <a:rPr lang="da-DK" dirty="0"/>
              <a:t> </a:t>
            </a:r>
            <a:r>
              <a:rPr lang="da-DK" dirty="0" err="1"/>
              <a:t>errors</a:t>
            </a:r>
            <a:r>
              <a:rPr lang="da-DK" dirty="0"/>
              <a:t> by the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, with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it </a:t>
            </a:r>
            <a:r>
              <a:rPr lang="da-DK" dirty="0" err="1"/>
              <a:t>adjust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. It </a:t>
            </a:r>
            <a:r>
              <a:rPr lang="da-DK" dirty="0" err="1"/>
              <a:t>improves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variant </a:t>
            </a:r>
            <a:r>
              <a:rPr lang="da-DK" dirty="0" err="1"/>
              <a:t>calling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 on,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more sure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 of the data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basing</a:t>
            </a:r>
            <a:r>
              <a:rPr lang="da-DK" dirty="0"/>
              <a:t> it on. It has 2 steps, </a:t>
            </a:r>
            <a:r>
              <a:rPr lang="da-DK" dirty="0" err="1"/>
              <a:t>first</a:t>
            </a:r>
            <a:r>
              <a:rPr lang="da-DK" dirty="0"/>
              <a:t> it </a:t>
            </a:r>
            <a:r>
              <a:rPr lang="da-DK" dirty="0" err="1"/>
              <a:t>makes</a:t>
            </a:r>
            <a:r>
              <a:rPr lang="da-DK" dirty="0"/>
              <a:t> a model and </a:t>
            </a:r>
            <a:r>
              <a:rPr lang="da-DK" dirty="0" err="1"/>
              <a:t>then</a:t>
            </a:r>
            <a:r>
              <a:rPr lang="da-DK" dirty="0"/>
              <a:t> it </a:t>
            </a:r>
            <a:r>
              <a:rPr lang="da-DK" dirty="0" err="1"/>
              <a:t>applies</a:t>
            </a:r>
            <a:r>
              <a:rPr lang="da-DK" dirty="0"/>
              <a:t> it to the data.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gatk.broadinstitute.org</a:t>
            </a:r>
            <a:r>
              <a:rPr lang="da-DK" dirty="0"/>
              <a:t>/</a:t>
            </a:r>
            <a:r>
              <a:rPr lang="da-DK" dirty="0" err="1"/>
              <a:t>hc</a:t>
            </a:r>
            <a:r>
              <a:rPr lang="da-DK" dirty="0"/>
              <a:t>/en-</a:t>
            </a:r>
            <a:r>
              <a:rPr lang="da-DK" dirty="0" err="1"/>
              <a:t>us</a:t>
            </a:r>
            <a:r>
              <a:rPr lang="da-DK" dirty="0"/>
              <a:t>/</a:t>
            </a:r>
            <a:r>
              <a:rPr lang="da-DK" dirty="0" err="1"/>
              <a:t>articles</a:t>
            </a:r>
            <a:r>
              <a:rPr lang="da-DK" dirty="0"/>
              <a:t>/360035890531-Base-Quality-Score-Recalibration-BQSR-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stat files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produced</a:t>
            </a:r>
            <a:r>
              <a:rPr lang="da-DK" dirty="0"/>
              <a:t> with </a:t>
            </a:r>
            <a:r>
              <a:rPr lang="da-DK" dirty="0" err="1"/>
              <a:t>samtools</a:t>
            </a:r>
            <a:r>
              <a:rPr lang="da-DK" dirty="0"/>
              <a:t> and </a:t>
            </a:r>
            <a:r>
              <a:rPr lang="da-DK" dirty="0" err="1"/>
              <a:t>picard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	</a:t>
            </a:r>
            <a:r>
              <a:rPr lang="da-DK" dirty="0" err="1"/>
              <a:t>samtools</a:t>
            </a:r>
            <a:r>
              <a:rPr lang="da-DK" dirty="0"/>
              <a:t> flagstats: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passed</a:t>
            </a:r>
            <a:r>
              <a:rPr lang="da-DK" dirty="0"/>
              <a:t> and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failed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	</a:t>
            </a:r>
            <a:r>
              <a:rPr lang="da-DK" dirty="0" err="1"/>
              <a:t>samtools</a:t>
            </a:r>
            <a:r>
              <a:rPr lang="da-DK" dirty="0"/>
              <a:t> stats </a:t>
            </a:r>
            <a:r>
              <a:rPr lang="da-DK" dirty="0" err="1"/>
              <a:t>collects</a:t>
            </a:r>
            <a:r>
              <a:rPr lang="da-DK" dirty="0"/>
              <a:t> </a:t>
            </a:r>
            <a:r>
              <a:rPr lang="da-DK" dirty="0" err="1"/>
              <a:t>statistics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bamfile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visualized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	</a:t>
            </a:r>
            <a:r>
              <a:rPr lang="da-DK" dirty="0" err="1"/>
              <a:t>picard</a:t>
            </a:r>
            <a:r>
              <a:rPr lang="da-DK" dirty="0"/>
              <a:t> </a:t>
            </a:r>
            <a:r>
              <a:rPr lang="da-DK" dirty="0" err="1"/>
              <a:t>wgsmetrics</a:t>
            </a:r>
            <a:r>
              <a:rPr lang="da-DK" dirty="0"/>
              <a:t>: stats on </a:t>
            </a:r>
            <a:r>
              <a:rPr lang="da-DK" dirty="0" err="1"/>
              <a:t>coverage</a:t>
            </a:r>
            <a:r>
              <a:rPr lang="da-DK" dirty="0"/>
              <a:t> and performance of the </a:t>
            </a:r>
            <a:r>
              <a:rPr lang="da-DK" dirty="0" err="1"/>
              <a:t>sequencing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Haplotypecaller</a:t>
            </a:r>
            <a:r>
              <a:rPr lang="da-DK" dirty="0"/>
              <a:t>: Calls the </a:t>
            </a:r>
            <a:r>
              <a:rPr lang="da-DK" dirty="0" err="1"/>
              <a:t>indels</a:t>
            </a:r>
            <a:r>
              <a:rPr lang="da-DK" dirty="0"/>
              <a:t> and </a:t>
            </a:r>
            <a:r>
              <a:rPr lang="da-DK" dirty="0" err="1"/>
              <a:t>SNPs</a:t>
            </a:r>
            <a:r>
              <a:rPr lang="da-DK" dirty="0"/>
              <a:t> </a:t>
            </a:r>
            <a:r>
              <a:rPr lang="da-DK" dirty="0" err="1"/>
              <a:t>simultaneously</a:t>
            </a:r>
            <a:r>
              <a:rPr lang="da-DK" dirty="0"/>
              <a:t> by </a:t>
            </a:r>
            <a:r>
              <a:rPr lang="da-DK" dirty="0" err="1"/>
              <a:t>local</a:t>
            </a:r>
            <a:r>
              <a:rPr lang="da-DK" dirty="0"/>
              <a:t> de-</a:t>
            </a:r>
            <a:r>
              <a:rPr lang="da-DK" dirty="0" err="1"/>
              <a:t>novo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, so it </a:t>
            </a:r>
            <a:r>
              <a:rPr lang="da-DK" dirty="0" err="1"/>
              <a:t>takes</a:t>
            </a:r>
            <a:r>
              <a:rPr lang="da-DK" dirty="0"/>
              <a:t> the regions made by the original </a:t>
            </a:r>
            <a:r>
              <a:rPr lang="da-DK" dirty="0" err="1"/>
              <a:t>alignment</a:t>
            </a:r>
            <a:r>
              <a:rPr lang="da-DK" dirty="0"/>
              <a:t> and </a:t>
            </a:r>
            <a:r>
              <a:rPr lang="da-DK" dirty="0" err="1"/>
              <a:t>reasembles</a:t>
            </a:r>
            <a:r>
              <a:rPr lang="da-DK" dirty="0"/>
              <a:t> the region with </a:t>
            </a:r>
            <a:r>
              <a:rPr lang="da-DK" dirty="0" err="1"/>
              <a:t>deBruin</a:t>
            </a:r>
            <a:r>
              <a:rPr lang="da-DK" dirty="0"/>
              <a:t> </a:t>
            </a:r>
            <a:r>
              <a:rPr lang="da-DK" dirty="0" err="1"/>
              <a:t>like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 And performs a </a:t>
            </a:r>
            <a:r>
              <a:rPr lang="da-DK" dirty="0" err="1"/>
              <a:t>pairwise</a:t>
            </a:r>
            <a:r>
              <a:rPr lang="da-DK" dirty="0"/>
              <a:t> </a:t>
            </a:r>
            <a:r>
              <a:rPr lang="da-DK" dirty="0" err="1"/>
              <a:t>alignment</a:t>
            </a:r>
            <a:r>
              <a:rPr lang="da-DK" dirty="0"/>
              <a:t> of the </a:t>
            </a:r>
            <a:r>
              <a:rPr lang="da-DK" dirty="0" err="1"/>
              <a:t>read</a:t>
            </a:r>
            <a:r>
              <a:rPr lang="da-DK" dirty="0"/>
              <a:t> data and it </a:t>
            </a:r>
            <a:r>
              <a:rPr lang="da-DK" dirty="0" err="1"/>
              <a:t>outpust</a:t>
            </a:r>
            <a:r>
              <a:rPr lang="da-DK" dirty="0"/>
              <a:t> the most </a:t>
            </a:r>
            <a:r>
              <a:rPr lang="da-DK" dirty="0" err="1"/>
              <a:t>likely</a:t>
            </a:r>
            <a:r>
              <a:rPr lang="da-DK" dirty="0"/>
              <a:t> genotype.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GenotypeGVCFs</a:t>
            </a:r>
            <a:r>
              <a:rPr lang="da-DK" dirty="0"/>
              <a:t>: </a:t>
            </a:r>
            <a:r>
              <a:rPr lang="da-DK" dirty="0" err="1"/>
              <a:t>Takes</a:t>
            </a:r>
            <a:r>
              <a:rPr lang="da-DK" dirty="0"/>
              <a:t> the output from </a:t>
            </a:r>
            <a:r>
              <a:rPr lang="da-DK" dirty="0" err="1"/>
              <a:t>haplotypecaller</a:t>
            </a:r>
            <a:r>
              <a:rPr lang="da-DK" dirty="0"/>
              <a:t> and </a:t>
            </a:r>
            <a:r>
              <a:rPr lang="da-DK" dirty="0" err="1"/>
              <a:t>makes</a:t>
            </a:r>
            <a:r>
              <a:rPr lang="da-DK" dirty="0"/>
              <a:t> a single file with the final genotype for all samples. Med det her data, så tror vi på 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73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With the </a:t>
            </a:r>
            <a:r>
              <a:rPr lang="da-DK" dirty="0" err="1"/>
              <a:t>produced</a:t>
            </a:r>
            <a:r>
              <a:rPr lang="da-DK" dirty="0"/>
              <a:t> variant-</a:t>
            </a:r>
            <a:r>
              <a:rPr lang="da-DK" dirty="0" err="1"/>
              <a:t>caller</a:t>
            </a:r>
            <a:r>
              <a:rPr lang="da-DK" dirty="0"/>
              <a:t> file,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possible</a:t>
            </a:r>
            <a:r>
              <a:rPr lang="da-DK" dirty="0"/>
              <a:t> to </a:t>
            </a:r>
            <a:r>
              <a:rPr lang="da-DK" dirty="0" err="1"/>
              <a:t>apply</a:t>
            </a:r>
            <a:r>
              <a:rPr lang="da-DK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800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With the </a:t>
            </a:r>
            <a:r>
              <a:rPr lang="da-DK" dirty="0" err="1"/>
              <a:t>produced</a:t>
            </a:r>
            <a:r>
              <a:rPr lang="da-DK" dirty="0"/>
              <a:t> variant-</a:t>
            </a:r>
            <a:r>
              <a:rPr lang="da-DK" dirty="0" err="1"/>
              <a:t>caller</a:t>
            </a:r>
            <a:r>
              <a:rPr lang="da-DK" dirty="0"/>
              <a:t> file,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possible</a:t>
            </a:r>
            <a:r>
              <a:rPr lang="da-DK" dirty="0"/>
              <a:t> to </a:t>
            </a:r>
            <a:r>
              <a:rPr lang="da-DK" dirty="0" err="1"/>
              <a:t>apply</a:t>
            </a:r>
            <a:r>
              <a:rPr lang="da-DK" dirty="0"/>
              <a:t> filters to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</a:t>
            </a:r>
            <a:r>
              <a:rPr lang="da-DK" dirty="0" err="1"/>
              <a:t>SNPs</a:t>
            </a:r>
            <a:r>
              <a:rPr lang="da-DK" dirty="0"/>
              <a:t> and </a:t>
            </a:r>
            <a:r>
              <a:rPr lang="da-DK" dirty="0" err="1"/>
              <a:t>indels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actually</a:t>
            </a:r>
            <a:r>
              <a:rPr lang="da-DK" dirty="0"/>
              <a:t> </a:t>
            </a:r>
            <a:r>
              <a:rPr lang="da-DK" dirty="0" err="1"/>
              <a:t>believe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true.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QD: </a:t>
            </a:r>
            <a:r>
              <a:rPr lang="da-DK" dirty="0" err="1"/>
              <a:t>avoids</a:t>
            </a:r>
            <a:r>
              <a:rPr lang="da-DK" dirty="0"/>
              <a:t> inflation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ReadPosRankSum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: If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ref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/alt. al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are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found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close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to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ends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or the same distribution.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970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Skulle</a:t>
            </a:r>
            <a:r>
              <a:rPr lang="en-GB" dirty="0"/>
              <a:t> man </a:t>
            </a:r>
            <a:r>
              <a:rPr lang="en-GB" dirty="0" err="1"/>
              <a:t>sætte</a:t>
            </a:r>
            <a:r>
              <a:rPr lang="en-GB" dirty="0"/>
              <a:t> den </a:t>
            </a:r>
            <a:r>
              <a:rPr lang="en-GB" dirty="0" err="1"/>
              <a:t>til</a:t>
            </a:r>
            <a:r>
              <a:rPr lang="en-GB" dirty="0"/>
              <a:t> 4.5 </a:t>
            </a:r>
            <a:r>
              <a:rPr lang="en-GB" dirty="0" err="1"/>
              <a:t>istedet</a:t>
            </a:r>
            <a:r>
              <a:rPr lang="en-GB" dirty="0"/>
              <a:t>? </a:t>
            </a:r>
            <a:r>
              <a:rPr lang="en-GB" dirty="0" err="1"/>
              <a:t>Det</a:t>
            </a:r>
            <a:r>
              <a:rPr lang="en-GB" dirty="0"/>
              <a:t> </a:t>
            </a:r>
            <a:r>
              <a:rPr lang="en-GB" dirty="0" err="1"/>
              <a:t>vill</a:t>
            </a:r>
            <a:r>
              <a:rPr lang="en-GB" dirty="0"/>
              <a:t> </a:t>
            </a:r>
            <a:r>
              <a:rPr lang="en-GB" dirty="0" err="1"/>
              <a:t>svarer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0.05 ligger </a:t>
            </a:r>
            <a:r>
              <a:rPr lang="en-GB" dirty="0" err="1"/>
              <a:t>udenfor</a:t>
            </a:r>
            <a:r>
              <a:rPr lang="en-GB" dirty="0"/>
              <a:t>, </a:t>
            </a:r>
            <a:r>
              <a:rPr lang="en-GB" dirty="0" err="1"/>
              <a:t>såfremt</a:t>
            </a:r>
            <a:r>
              <a:rPr lang="en-GB" dirty="0"/>
              <a:t> at vi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“infinite sample size” &gt;= 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41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15-20% dies of the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83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skriv navne på Highlight </a:t>
            </a:r>
          </a:p>
          <a:p>
            <a:endParaRPr lang="da-DK" dirty="0"/>
          </a:p>
          <a:p>
            <a:r>
              <a:rPr lang="da-DK" dirty="0"/>
              <a:t>Publikationer ud af </a:t>
            </a:r>
            <a:r>
              <a:rPr lang="da-DK" dirty="0" err="1"/>
              <a:t>dataen</a:t>
            </a:r>
            <a:endParaRPr lang="da-DK" dirty="0"/>
          </a:p>
          <a:p>
            <a:endParaRPr lang="da-DK" dirty="0"/>
          </a:p>
          <a:p>
            <a:r>
              <a:rPr lang="da-DK" dirty="0"/>
              <a:t>Hvilke som mut </a:t>
            </a:r>
            <a:r>
              <a:rPr lang="da-DK" dirty="0" err="1"/>
              <a:t>review</a:t>
            </a:r>
            <a:r>
              <a:rPr lang="da-DK" dirty="0"/>
              <a:t> generelt. </a:t>
            </a:r>
          </a:p>
          <a:p>
            <a:r>
              <a:rPr lang="da-DK" dirty="0"/>
              <a:t>Andet </a:t>
            </a:r>
            <a:r>
              <a:rPr lang="da-DK" dirty="0" err="1"/>
              <a:t>review</a:t>
            </a:r>
            <a:r>
              <a:rPr lang="da-DK" dirty="0"/>
              <a:t>?</a:t>
            </a:r>
          </a:p>
          <a:p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scoping</a:t>
            </a:r>
            <a:r>
              <a:rPr lang="da-DK" dirty="0"/>
              <a:t> </a:t>
            </a:r>
            <a:r>
              <a:rPr lang="da-DK" dirty="0" err="1"/>
              <a:t>review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9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RD gener hos RD hund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97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15-20% dies of the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11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15-20% dies of the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93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Samtools</a:t>
            </a:r>
            <a:r>
              <a:rPr lang="da-DK" dirty="0"/>
              <a:t>: </a:t>
            </a:r>
            <a:r>
              <a:rPr lang="da-DK" dirty="0" err="1"/>
              <a:t>Sorting</a:t>
            </a:r>
            <a:r>
              <a:rPr lang="da-DK" dirty="0"/>
              <a:t> by </a:t>
            </a:r>
            <a:r>
              <a:rPr lang="da-DK" dirty="0" err="1"/>
              <a:t>coordinates</a:t>
            </a:r>
            <a:r>
              <a:rPr lang="da-DK" dirty="0"/>
              <a:t>. Index </a:t>
            </a:r>
            <a:r>
              <a:rPr lang="da-DK" dirty="0" err="1"/>
              <a:t>cfreates</a:t>
            </a:r>
            <a:r>
              <a:rPr lang="da-DK" dirty="0"/>
              <a:t> a </a:t>
            </a:r>
            <a:r>
              <a:rPr lang="da-DK" dirty="0" err="1"/>
              <a:t>coordinated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index</a:t>
            </a:r>
            <a:r>
              <a:rPr lang="da-DK" dirty="0"/>
              <a:t> for fast </a:t>
            </a:r>
            <a:r>
              <a:rPr lang="da-DK" dirty="0" err="1"/>
              <a:t>lookup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areas</a:t>
            </a:r>
            <a:r>
              <a:rPr lang="da-DK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Mark </a:t>
            </a:r>
            <a:r>
              <a:rPr lang="da-DK" dirty="0" err="1"/>
              <a:t>duplicates</a:t>
            </a:r>
            <a:r>
              <a:rPr lang="da-DK" dirty="0"/>
              <a:t> – </a:t>
            </a:r>
            <a:r>
              <a:rPr lang="da-DK" dirty="0" err="1"/>
              <a:t>picard</a:t>
            </a:r>
            <a:r>
              <a:rPr lang="da-DK" dirty="0"/>
              <a:t>: </a:t>
            </a:r>
            <a:r>
              <a:rPr lang="da-DK" dirty="0" err="1"/>
              <a:t>finds</a:t>
            </a:r>
            <a:r>
              <a:rPr lang="da-DK" dirty="0"/>
              <a:t> </a:t>
            </a:r>
            <a:r>
              <a:rPr lang="da-DK" dirty="0" err="1"/>
              <a:t>duplicate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and tags </a:t>
            </a:r>
            <a:r>
              <a:rPr lang="da-DK" dirty="0" err="1"/>
              <a:t>them</a:t>
            </a:r>
            <a:r>
              <a:rPr lang="da-DK" dirty="0"/>
              <a:t>. </a:t>
            </a:r>
            <a:r>
              <a:rPr lang="da-DK" dirty="0" err="1"/>
              <a:t>Duplicates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basically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due to f.eks. PCR </a:t>
            </a:r>
            <a:r>
              <a:rPr lang="da-DK" dirty="0" err="1"/>
              <a:t>duplication</a:t>
            </a:r>
            <a:r>
              <a:rPr lang="da-DK" dirty="0"/>
              <a:t> or an </a:t>
            </a:r>
            <a:r>
              <a:rPr lang="da-DK" dirty="0" err="1"/>
              <a:t>amplification</a:t>
            </a:r>
            <a:r>
              <a:rPr lang="da-DK" dirty="0"/>
              <a:t> </a:t>
            </a:r>
            <a:r>
              <a:rPr lang="da-DK" dirty="0" err="1"/>
              <a:t>cluster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 as 2 </a:t>
            </a:r>
            <a:r>
              <a:rPr lang="da-DK" dirty="0" err="1"/>
              <a:t>clusters</a:t>
            </a:r>
            <a:r>
              <a:rPr lang="da-DK" dirty="0"/>
              <a:t>. It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a </a:t>
            </a:r>
            <a:r>
              <a:rPr lang="da-DK" dirty="0" err="1"/>
              <a:t>metrics</a:t>
            </a:r>
            <a:r>
              <a:rPr lang="da-DK" dirty="0"/>
              <a:t>/summary file.</a:t>
            </a:r>
          </a:p>
          <a:p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Baserecalibration</a:t>
            </a:r>
            <a:r>
              <a:rPr lang="da-DK" dirty="0"/>
              <a:t> - </a:t>
            </a:r>
            <a:r>
              <a:rPr lang="da-DK" dirty="0" err="1"/>
              <a:t>Gatk</a:t>
            </a:r>
            <a:r>
              <a:rPr lang="da-DK" dirty="0"/>
              <a:t>: Makes </a:t>
            </a:r>
            <a:r>
              <a:rPr lang="da-DK" dirty="0" err="1"/>
              <a:t>table</a:t>
            </a:r>
            <a:r>
              <a:rPr lang="da-DK" dirty="0"/>
              <a:t> of </a:t>
            </a:r>
            <a:r>
              <a:rPr lang="da-DK" dirty="0" err="1"/>
              <a:t>recalibration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input,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is to find </a:t>
            </a:r>
            <a:r>
              <a:rPr lang="da-DK" dirty="0" err="1"/>
              <a:t>systematic</a:t>
            </a:r>
            <a:r>
              <a:rPr lang="da-DK" dirty="0"/>
              <a:t> </a:t>
            </a:r>
            <a:r>
              <a:rPr lang="da-DK" dirty="0" err="1"/>
              <a:t>errors</a:t>
            </a:r>
            <a:r>
              <a:rPr lang="da-DK" dirty="0"/>
              <a:t> by the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, with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it </a:t>
            </a:r>
            <a:r>
              <a:rPr lang="da-DK" dirty="0" err="1"/>
              <a:t>adjust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. It </a:t>
            </a:r>
            <a:r>
              <a:rPr lang="da-DK" dirty="0" err="1"/>
              <a:t>improves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variant </a:t>
            </a:r>
            <a:r>
              <a:rPr lang="da-DK" dirty="0" err="1"/>
              <a:t>calling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 on,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more sure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 of the data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basing</a:t>
            </a:r>
            <a:r>
              <a:rPr lang="da-DK" dirty="0"/>
              <a:t> it on. It has 2 steps, </a:t>
            </a:r>
            <a:r>
              <a:rPr lang="da-DK" dirty="0" err="1"/>
              <a:t>first</a:t>
            </a:r>
            <a:r>
              <a:rPr lang="da-DK" dirty="0"/>
              <a:t> it </a:t>
            </a:r>
            <a:r>
              <a:rPr lang="da-DK" dirty="0" err="1"/>
              <a:t>makes</a:t>
            </a:r>
            <a:r>
              <a:rPr lang="da-DK" dirty="0"/>
              <a:t> a model and </a:t>
            </a:r>
            <a:r>
              <a:rPr lang="da-DK" dirty="0" err="1"/>
              <a:t>then</a:t>
            </a:r>
            <a:r>
              <a:rPr lang="da-DK" dirty="0"/>
              <a:t> it </a:t>
            </a:r>
            <a:r>
              <a:rPr lang="da-DK" dirty="0" err="1"/>
              <a:t>applies</a:t>
            </a:r>
            <a:r>
              <a:rPr lang="da-DK" dirty="0"/>
              <a:t> it to the data.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gatk.broadinstitute.org</a:t>
            </a:r>
            <a:r>
              <a:rPr lang="da-DK" dirty="0"/>
              <a:t>/</a:t>
            </a:r>
            <a:r>
              <a:rPr lang="da-DK" dirty="0" err="1"/>
              <a:t>hc</a:t>
            </a:r>
            <a:r>
              <a:rPr lang="da-DK" dirty="0"/>
              <a:t>/en-</a:t>
            </a:r>
            <a:r>
              <a:rPr lang="da-DK" dirty="0" err="1"/>
              <a:t>us</a:t>
            </a:r>
            <a:r>
              <a:rPr lang="da-DK" dirty="0"/>
              <a:t>/</a:t>
            </a:r>
            <a:r>
              <a:rPr lang="da-DK" dirty="0" err="1"/>
              <a:t>articles</a:t>
            </a:r>
            <a:r>
              <a:rPr lang="da-DK" dirty="0"/>
              <a:t>/360035890531-Base-Quality-Score-Recalibration-BQSR-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769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Mean age all: 10</a:t>
            </a:r>
          </a:p>
          <a:p>
            <a:r>
              <a:rPr lang="en-GB" dirty="0"/>
              <a:t>Mean age malignant: 10.5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47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14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12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224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160 </a:t>
            </a:r>
            <a:r>
              <a:rPr lang="da-DK" dirty="0" err="1"/>
              <a:t>dogs</a:t>
            </a:r>
            <a:r>
              <a:rPr lang="da-DK" dirty="0"/>
              <a:t> is an </a:t>
            </a:r>
            <a:r>
              <a:rPr lang="da-DK" dirty="0" err="1"/>
              <a:t>unpublished</a:t>
            </a:r>
            <a:r>
              <a:rPr lang="da-DK" dirty="0"/>
              <a:t> dataset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erik</a:t>
            </a:r>
            <a:r>
              <a:rPr lang="da-DK" dirty="0"/>
              <a:t> has from ??</a:t>
            </a:r>
          </a:p>
          <a:p>
            <a:r>
              <a:rPr lang="da-DK" dirty="0" err="1"/>
              <a:t>iDog</a:t>
            </a:r>
            <a:r>
              <a:rPr lang="da-DK" dirty="0"/>
              <a:t> is a </a:t>
            </a:r>
            <a:r>
              <a:rPr lang="da-DK" dirty="0" err="1"/>
              <a:t>vcf</a:t>
            </a:r>
            <a:r>
              <a:rPr lang="da-DK" dirty="0"/>
              <a:t> file with 127 </a:t>
            </a:r>
            <a:r>
              <a:rPr lang="da-DK" dirty="0" err="1"/>
              <a:t>canines</a:t>
            </a:r>
            <a:r>
              <a:rPr lang="da-DK" dirty="0"/>
              <a:t>, </a:t>
            </a:r>
            <a:r>
              <a:rPr lang="da-DK" dirty="0" err="1"/>
              <a:t>where</a:t>
            </a:r>
            <a:r>
              <a:rPr lang="da-DK" dirty="0"/>
              <a:t> I have </a:t>
            </a:r>
            <a:r>
              <a:rPr lang="da-DK" dirty="0" err="1"/>
              <a:t>extracted</a:t>
            </a:r>
            <a:r>
              <a:rPr lang="da-DK" dirty="0"/>
              <a:t> c. familiaris </a:t>
            </a:r>
            <a:r>
              <a:rPr lang="da-DK" dirty="0" err="1"/>
              <a:t>only</a:t>
            </a:r>
            <a:r>
              <a:rPr lang="da-DK" dirty="0"/>
              <a:t> (so </a:t>
            </a:r>
            <a:r>
              <a:rPr lang="da-DK" dirty="0" err="1"/>
              <a:t>no</a:t>
            </a:r>
            <a:r>
              <a:rPr lang="da-DK" dirty="0"/>
              <a:t> </a:t>
            </a:r>
            <a:r>
              <a:rPr lang="da-DK" dirty="0" err="1"/>
              <a:t>wolves</a:t>
            </a:r>
            <a:r>
              <a:rPr lang="da-DK" dirty="0"/>
              <a:t>, </a:t>
            </a:r>
            <a:r>
              <a:rPr lang="da-DK" dirty="0" err="1"/>
              <a:t>jackals</a:t>
            </a:r>
            <a:r>
              <a:rPr lang="da-DK" dirty="0"/>
              <a:t> </a:t>
            </a:r>
            <a:r>
              <a:rPr lang="da-DK" dirty="0" err="1"/>
              <a:t>etc</a:t>
            </a:r>
            <a:r>
              <a:rPr lang="da-DK" dirty="0"/>
              <a:t>).</a:t>
            </a:r>
          </a:p>
          <a:p>
            <a:r>
              <a:rPr lang="da-DK" dirty="0"/>
              <a:t>In addition the 2 datasets have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 in the dataset ”</a:t>
            </a:r>
            <a:r>
              <a:rPr lang="da-DK" dirty="0" err="1"/>
              <a:t>both</a:t>
            </a:r>
            <a:r>
              <a:rPr lang="da-DK" dirty="0"/>
              <a:t>”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3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Samtools</a:t>
            </a:r>
            <a:r>
              <a:rPr lang="da-DK" dirty="0"/>
              <a:t>: </a:t>
            </a:r>
            <a:r>
              <a:rPr lang="da-DK" dirty="0" err="1"/>
              <a:t>Sorting</a:t>
            </a:r>
            <a:r>
              <a:rPr lang="da-DK" dirty="0"/>
              <a:t> by </a:t>
            </a:r>
            <a:r>
              <a:rPr lang="da-DK" dirty="0" err="1"/>
              <a:t>coordinates</a:t>
            </a:r>
            <a:r>
              <a:rPr lang="da-DK" dirty="0"/>
              <a:t>. Index </a:t>
            </a:r>
            <a:r>
              <a:rPr lang="da-DK" dirty="0" err="1"/>
              <a:t>cfreates</a:t>
            </a:r>
            <a:r>
              <a:rPr lang="da-DK" dirty="0"/>
              <a:t> a </a:t>
            </a:r>
            <a:r>
              <a:rPr lang="da-DK" dirty="0" err="1"/>
              <a:t>coordinated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index</a:t>
            </a:r>
            <a:r>
              <a:rPr lang="da-DK" dirty="0"/>
              <a:t> for fast </a:t>
            </a:r>
            <a:r>
              <a:rPr lang="da-DK" dirty="0" err="1"/>
              <a:t>lookup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areas</a:t>
            </a:r>
            <a:r>
              <a:rPr lang="da-DK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Mark </a:t>
            </a:r>
            <a:r>
              <a:rPr lang="da-DK" dirty="0" err="1"/>
              <a:t>duplicates</a:t>
            </a:r>
            <a:r>
              <a:rPr lang="da-DK" dirty="0"/>
              <a:t> – </a:t>
            </a:r>
            <a:r>
              <a:rPr lang="da-DK" dirty="0" err="1"/>
              <a:t>picard</a:t>
            </a:r>
            <a:r>
              <a:rPr lang="da-DK" dirty="0"/>
              <a:t>: </a:t>
            </a:r>
            <a:r>
              <a:rPr lang="da-DK" dirty="0" err="1"/>
              <a:t>finds</a:t>
            </a:r>
            <a:r>
              <a:rPr lang="da-DK" dirty="0"/>
              <a:t> </a:t>
            </a:r>
            <a:r>
              <a:rPr lang="da-DK" dirty="0" err="1"/>
              <a:t>duplicate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and tags </a:t>
            </a:r>
            <a:r>
              <a:rPr lang="da-DK" dirty="0" err="1"/>
              <a:t>them</a:t>
            </a:r>
            <a:r>
              <a:rPr lang="da-DK" dirty="0"/>
              <a:t>. </a:t>
            </a:r>
            <a:r>
              <a:rPr lang="da-DK" dirty="0" err="1"/>
              <a:t>Duplicates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basically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due to f.eks. PCR </a:t>
            </a:r>
            <a:r>
              <a:rPr lang="da-DK" dirty="0" err="1"/>
              <a:t>duplication</a:t>
            </a:r>
            <a:r>
              <a:rPr lang="da-DK" dirty="0"/>
              <a:t> or an </a:t>
            </a:r>
            <a:r>
              <a:rPr lang="da-DK" dirty="0" err="1"/>
              <a:t>amplification</a:t>
            </a:r>
            <a:r>
              <a:rPr lang="da-DK" dirty="0"/>
              <a:t> </a:t>
            </a:r>
            <a:r>
              <a:rPr lang="da-DK" dirty="0" err="1"/>
              <a:t>cluster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 as 2 </a:t>
            </a:r>
            <a:r>
              <a:rPr lang="da-DK" dirty="0" err="1"/>
              <a:t>clusters</a:t>
            </a:r>
            <a:r>
              <a:rPr lang="da-DK" dirty="0"/>
              <a:t>. It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a </a:t>
            </a:r>
            <a:r>
              <a:rPr lang="da-DK" dirty="0" err="1"/>
              <a:t>metrics</a:t>
            </a:r>
            <a:r>
              <a:rPr lang="da-DK" dirty="0"/>
              <a:t>/summary file.</a:t>
            </a:r>
          </a:p>
          <a:p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Baserecalibration</a:t>
            </a:r>
            <a:r>
              <a:rPr lang="da-DK" dirty="0"/>
              <a:t> - </a:t>
            </a:r>
            <a:r>
              <a:rPr lang="da-DK" dirty="0" err="1"/>
              <a:t>Gatk</a:t>
            </a:r>
            <a:r>
              <a:rPr lang="da-DK" dirty="0"/>
              <a:t>: Makes </a:t>
            </a:r>
            <a:r>
              <a:rPr lang="da-DK" dirty="0" err="1"/>
              <a:t>table</a:t>
            </a:r>
            <a:r>
              <a:rPr lang="da-DK" dirty="0"/>
              <a:t> of </a:t>
            </a:r>
            <a:r>
              <a:rPr lang="da-DK" dirty="0" err="1"/>
              <a:t>recalibration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input,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is to find </a:t>
            </a:r>
            <a:r>
              <a:rPr lang="da-DK" dirty="0" err="1"/>
              <a:t>systematic</a:t>
            </a:r>
            <a:r>
              <a:rPr lang="da-DK" dirty="0"/>
              <a:t> </a:t>
            </a:r>
            <a:r>
              <a:rPr lang="da-DK" dirty="0" err="1"/>
              <a:t>errors</a:t>
            </a:r>
            <a:r>
              <a:rPr lang="da-DK" dirty="0"/>
              <a:t> by the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, with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it </a:t>
            </a:r>
            <a:r>
              <a:rPr lang="da-DK" dirty="0" err="1"/>
              <a:t>adjust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. It </a:t>
            </a:r>
            <a:r>
              <a:rPr lang="da-DK" dirty="0" err="1"/>
              <a:t>improves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variant </a:t>
            </a:r>
            <a:r>
              <a:rPr lang="da-DK" dirty="0" err="1"/>
              <a:t>calling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 on,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more sure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 of the data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basing</a:t>
            </a:r>
            <a:r>
              <a:rPr lang="da-DK" dirty="0"/>
              <a:t> it on. It has 2 steps, </a:t>
            </a:r>
            <a:r>
              <a:rPr lang="da-DK" dirty="0" err="1"/>
              <a:t>first</a:t>
            </a:r>
            <a:r>
              <a:rPr lang="da-DK" dirty="0"/>
              <a:t> it </a:t>
            </a:r>
            <a:r>
              <a:rPr lang="da-DK" dirty="0" err="1"/>
              <a:t>makes</a:t>
            </a:r>
            <a:r>
              <a:rPr lang="da-DK" dirty="0"/>
              <a:t> a model and </a:t>
            </a:r>
            <a:r>
              <a:rPr lang="da-DK" dirty="0" err="1"/>
              <a:t>then</a:t>
            </a:r>
            <a:r>
              <a:rPr lang="da-DK" dirty="0"/>
              <a:t> it </a:t>
            </a:r>
            <a:r>
              <a:rPr lang="da-DK" dirty="0" err="1"/>
              <a:t>applies</a:t>
            </a:r>
            <a:r>
              <a:rPr lang="da-DK" dirty="0"/>
              <a:t> it to the data.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gatk.broadinstitute.org</a:t>
            </a:r>
            <a:r>
              <a:rPr lang="da-DK" dirty="0"/>
              <a:t>/</a:t>
            </a:r>
            <a:r>
              <a:rPr lang="da-DK" dirty="0" err="1"/>
              <a:t>hc</a:t>
            </a:r>
            <a:r>
              <a:rPr lang="da-DK" dirty="0"/>
              <a:t>/en-</a:t>
            </a:r>
            <a:r>
              <a:rPr lang="da-DK" dirty="0" err="1"/>
              <a:t>us</a:t>
            </a:r>
            <a:r>
              <a:rPr lang="da-DK" dirty="0"/>
              <a:t>/</a:t>
            </a:r>
            <a:r>
              <a:rPr lang="da-DK" dirty="0" err="1"/>
              <a:t>articles</a:t>
            </a:r>
            <a:r>
              <a:rPr lang="da-DK" dirty="0"/>
              <a:t>/360035890531-Base-Quality-Score-Recalibration-BQSR-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5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Samtools</a:t>
            </a:r>
            <a:r>
              <a:rPr lang="da-DK" dirty="0"/>
              <a:t>: </a:t>
            </a:r>
            <a:r>
              <a:rPr lang="da-DK" dirty="0" err="1"/>
              <a:t>Sorting</a:t>
            </a:r>
            <a:r>
              <a:rPr lang="da-DK" dirty="0"/>
              <a:t> by </a:t>
            </a:r>
            <a:r>
              <a:rPr lang="da-DK" dirty="0" err="1"/>
              <a:t>coordinates</a:t>
            </a:r>
            <a:r>
              <a:rPr lang="da-DK" dirty="0"/>
              <a:t>. Index </a:t>
            </a:r>
            <a:r>
              <a:rPr lang="da-DK" dirty="0" err="1"/>
              <a:t>cfreates</a:t>
            </a:r>
            <a:r>
              <a:rPr lang="da-DK" dirty="0"/>
              <a:t> a </a:t>
            </a:r>
            <a:r>
              <a:rPr lang="da-DK" dirty="0" err="1"/>
              <a:t>coordinated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index</a:t>
            </a:r>
            <a:r>
              <a:rPr lang="da-DK" dirty="0"/>
              <a:t> for fast </a:t>
            </a:r>
            <a:r>
              <a:rPr lang="da-DK" dirty="0" err="1"/>
              <a:t>lookup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areas</a:t>
            </a:r>
            <a:r>
              <a:rPr lang="da-DK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Mark </a:t>
            </a:r>
            <a:r>
              <a:rPr lang="da-DK" dirty="0" err="1"/>
              <a:t>duplicates</a:t>
            </a:r>
            <a:r>
              <a:rPr lang="da-DK" dirty="0"/>
              <a:t> – </a:t>
            </a:r>
            <a:r>
              <a:rPr lang="da-DK" dirty="0" err="1"/>
              <a:t>picard</a:t>
            </a:r>
            <a:r>
              <a:rPr lang="da-DK" dirty="0"/>
              <a:t>: </a:t>
            </a:r>
            <a:r>
              <a:rPr lang="da-DK" dirty="0" err="1"/>
              <a:t>finds</a:t>
            </a:r>
            <a:r>
              <a:rPr lang="da-DK" dirty="0"/>
              <a:t> </a:t>
            </a:r>
            <a:r>
              <a:rPr lang="da-DK" dirty="0" err="1"/>
              <a:t>duplicate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and tags </a:t>
            </a:r>
            <a:r>
              <a:rPr lang="da-DK" dirty="0" err="1"/>
              <a:t>them</a:t>
            </a:r>
            <a:r>
              <a:rPr lang="da-DK" dirty="0"/>
              <a:t>. </a:t>
            </a:r>
            <a:r>
              <a:rPr lang="da-DK" dirty="0" err="1"/>
              <a:t>Duplicates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basically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due to f.eks. PCR </a:t>
            </a:r>
            <a:r>
              <a:rPr lang="da-DK" dirty="0" err="1"/>
              <a:t>duplication</a:t>
            </a:r>
            <a:r>
              <a:rPr lang="da-DK" dirty="0"/>
              <a:t> or an </a:t>
            </a:r>
            <a:r>
              <a:rPr lang="da-DK" dirty="0" err="1"/>
              <a:t>amplification</a:t>
            </a:r>
            <a:r>
              <a:rPr lang="da-DK" dirty="0"/>
              <a:t> </a:t>
            </a:r>
            <a:r>
              <a:rPr lang="da-DK" dirty="0" err="1"/>
              <a:t>cluster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 as 2 </a:t>
            </a:r>
            <a:r>
              <a:rPr lang="da-DK" dirty="0" err="1"/>
              <a:t>clusters</a:t>
            </a:r>
            <a:r>
              <a:rPr lang="da-DK" dirty="0"/>
              <a:t>. It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a </a:t>
            </a:r>
            <a:r>
              <a:rPr lang="da-DK" dirty="0" err="1"/>
              <a:t>metrics</a:t>
            </a:r>
            <a:r>
              <a:rPr lang="da-DK" dirty="0"/>
              <a:t>/summary file.</a:t>
            </a:r>
          </a:p>
          <a:p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Baserecalibration</a:t>
            </a:r>
            <a:r>
              <a:rPr lang="da-DK" dirty="0"/>
              <a:t> - </a:t>
            </a:r>
            <a:r>
              <a:rPr lang="da-DK" dirty="0" err="1"/>
              <a:t>Gatk</a:t>
            </a:r>
            <a:r>
              <a:rPr lang="da-DK" dirty="0"/>
              <a:t>: Makes </a:t>
            </a:r>
            <a:r>
              <a:rPr lang="da-DK" dirty="0" err="1"/>
              <a:t>table</a:t>
            </a:r>
            <a:r>
              <a:rPr lang="da-DK" dirty="0"/>
              <a:t> of </a:t>
            </a:r>
            <a:r>
              <a:rPr lang="da-DK" dirty="0" err="1"/>
              <a:t>recalibration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input,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is to find </a:t>
            </a:r>
            <a:r>
              <a:rPr lang="da-DK" dirty="0" err="1"/>
              <a:t>systematic</a:t>
            </a:r>
            <a:r>
              <a:rPr lang="da-DK" dirty="0"/>
              <a:t> </a:t>
            </a:r>
            <a:r>
              <a:rPr lang="da-DK" dirty="0" err="1"/>
              <a:t>errors</a:t>
            </a:r>
            <a:r>
              <a:rPr lang="da-DK" dirty="0"/>
              <a:t> by the </a:t>
            </a:r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, with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it </a:t>
            </a:r>
            <a:r>
              <a:rPr lang="da-DK" dirty="0" err="1"/>
              <a:t>adjust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. It </a:t>
            </a:r>
            <a:r>
              <a:rPr lang="da-DK" dirty="0" err="1"/>
              <a:t>improves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variant </a:t>
            </a:r>
            <a:r>
              <a:rPr lang="da-DK" dirty="0" err="1"/>
              <a:t>calling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 on,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more sure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dirty="0" err="1"/>
              <a:t>quality</a:t>
            </a:r>
            <a:r>
              <a:rPr lang="da-DK" dirty="0"/>
              <a:t> of the data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basing</a:t>
            </a:r>
            <a:r>
              <a:rPr lang="da-DK" dirty="0"/>
              <a:t> it on. It has 2 steps, </a:t>
            </a:r>
            <a:r>
              <a:rPr lang="da-DK" dirty="0" err="1"/>
              <a:t>first</a:t>
            </a:r>
            <a:r>
              <a:rPr lang="da-DK" dirty="0"/>
              <a:t> it </a:t>
            </a:r>
            <a:r>
              <a:rPr lang="da-DK" dirty="0" err="1"/>
              <a:t>makes</a:t>
            </a:r>
            <a:r>
              <a:rPr lang="da-DK" dirty="0"/>
              <a:t> a model and </a:t>
            </a:r>
            <a:r>
              <a:rPr lang="da-DK" dirty="0" err="1"/>
              <a:t>then</a:t>
            </a:r>
            <a:r>
              <a:rPr lang="da-DK" dirty="0"/>
              <a:t> it </a:t>
            </a:r>
            <a:r>
              <a:rPr lang="da-DK" dirty="0" err="1"/>
              <a:t>applies</a:t>
            </a:r>
            <a:r>
              <a:rPr lang="da-DK" dirty="0"/>
              <a:t> it to the data.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gatk.broadinstitute.org</a:t>
            </a:r>
            <a:r>
              <a:rPr lang="da-DK" dirty="0"/>
              <a:t>/</a:t>
            </a:r>
            <a:r>
              <a:rPr lang="da-DK" dirty="0" err="1"/>
              <a:t>hc</a:t>
            </a:r>
            <a:r>
              <a:rPr lang="da-DK" dirty="0"/>
              <a:t>/en-</a:t>
            </a:r>
            <a:r>
              <a:rPr lang="da-DK" dirty="0" err="1"/>
              <a:t>us</a:t>
            </a:r>
            <a:r>
              <a:rPr lang="da-DK" dirty="0"/>
              <a:t>/</a:t>
            </a:r>
            <a:r>
              <a:rPr lang="da-DK" dirty="0" err="1"/>
              <a:t>articles</a:t>
            </a:r>
            <a:r>
              <a:rPr lang="da-DK" dirty="0"/>
              <a:t>/360035890531-Base-Quality-Score-Recalibration-BQSR-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stat files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produced</a:t>
            </a:r>
            <a:r>
              <a:rPr lang="da-DK" dirty="0"/>
              <a:t> with </a:t>
            </a:r>
            <a:r>
              <a:rPr lang="da-DK" dirty="0" err="1"/>
              <a:t>samtools</a:t>
            </a:r>
            <a:r>
              <a:rPr lang="da-DK" dirty="0"/>
              <a:t> and </a:t>
            </a:r>
            <a:r>
              <a:rPr lang="da-DK" dirty="0" err="1"/>
              <a:t>picard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	</a:t>
            </a:r>
            <a:r>
              <a:rPr lang="da-DK" dirty="0" err="1"/>
              <a:t>samtools</a:t>
            </a:r>
            <a:r>
              <a:rPr lang="da-DK" dirty="0"/>
              <a:t> flagstats: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passed</a:t>
            </a:r>
            <a:r>
              <a:rPr lang="da-DK" dirty="0"/>
              <a:t> and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failed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	</a:t>
            </a:r>
            <a:r>
              <a:rPr lang="da-DK" dirty="0" err="1"/>
              <a:t>samtools</a:t>
            </a:r>
            <a:r>
              <a:rPr lang="da-DK" dirty="0"/>
              <a:t> stats </a:t>
            </a:r>
            <a:r>
              <a:rPr lang="da-DK" dirty="0" err="1"/>
              <a:t>collects</a:t>
            </a:r>
            <a:r>
              <a:rPr lang="da-DK" dirty="0"/>
              <a:t> </a:t>
            </a:r>
            <a:r>
              <a:rPr lang="da-DK" dirty="0" err="1"/>
              <a:t>statistics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bamfile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visualized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	</a:t>
            </a:r>
            <a:r>
              <a:rPr lang="da-DK" dirty="0" err="1"/>
              <a:t>picard</a:t>
            </a:r>
            <a:r>
              <a:rPr lang="da-DK" dirty="0"/>
              <a:t> </a:t>
            </a:r>
            <a:r>
              <a:rPr lang="da-DK" dirty="0" err="1"/>
              <a:t>wgsmetrics</a:t>
            </a:r>
            <a:r>
              <a:rPr lang="da-DK" dirty="0"/>
              <a:t>: stats on </a:t>
            </a:r>
            <a:r>
              <a:rPr lang="da-DK" dirty="0" err="1"/>
              <a:t>coverage</a:t>
            </a:r>
            <a:r>
              <a:rPr lang="da-DK" dirty="0"/>
              <a:t> and performance of the </a:t>
            </a:r>
            <a:r>
              <a:rPr lang="da-DK" dirty="0" err="1"/>
              <a:t>sequencing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Haplotypecaller</a:t>
            </a:r>
            <a:r>
              <a:rPr lang="da-DK" dirty="0"/>
              <a:t>: Calls the </a:t>
            </a:r>
            <a:r>
              <a:rPr lang="da-DK" dirty="0" err="1"/>
              <a:t>indels</a:t>
            </a:r>
            <a:r>
              <a:rPr lang="da-DK" dirty="0"/>
              <a:t> and </a:t>
            </a:r>
            <a:r>
              <a:rPr lang="da-DK" dirty="0" err="1"/>
              <a:t>SNPs</a:t>
            </a:r>
            <a:r>
              <a:rPr lang="da-DK" dirty="0"/>
              <a:t> </a:t>
            </a:r>
            <a:r>
              <a:rPr lang="da-DK" dirty="0" err="1"/>
              <a:t>simultaneously</a:t>
            </a:r>
            <a:r>
              <a:rPr lang="da-DK" dirty="0"/>
              <a:t> by </a:t>
            </a:r>
            <a:r>
              <a:rPr lang="da-DK" dirty="0" err="1"/>
              <a:t>local</a:t>
            </a:r>
            <a:r>
              <a:rPr lang="da-DK" dirty="0"/>
              <a:t> de-</a:t>
            </a:r>
            <a:r>
              <a:rPr lang="da-DK" dirty="0" err="1"/>
              <a:t>novo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, so it </a:t>
            </a:r>
            <a:r>
              <a:rPr lang="da-DK" dirty="0" err="1"/>
              <a:t>takes</a:t>
            </a:r>
            <a:r>
              <a:rPr lang="da-DK" dirty="0"/>
              <a:t> the regions made by the original </a:t>
            </a:r>
            <a:r>
              <a:rPr lang="da-DK" dirty="0" err="1"/>
              <a:t>alignment</a:t>
            </a:r>
            <a:r>
              <a:rPr lang="da-DK" dirty="0"/>
              <a:t> and </a:t>
            </a:r>
            <a:r>
              <a:rPr lang="da-DK" dirty="0" err="1"/>
              <a:t>reasembles</a:t>
            </a:r>
            <a:r>
              <a:rPr lang="da-DK" dirty="0"/>
              <a:t> the region with </a:t>
            </a:r>
            <a:r>
              <a:rPr lang="da-DK" dirty="0" err="1"/>
              <a:t>deBruin</a:t>
            </a:r>
            <a:r>
              <a:rPr lang="da-DK" dirty="0"/>
              <a:t> </a:t>
            </a:r>
            <a:r>
              <a:rPr lang="da-DK" dirty="0" err="1"/>
              <a:t>like</a:t>
            </a:r>
            <a:r>
              <a:rPr lang="da-DK" dirty="0"/>
              <a:t> </a:t>
            </a:r>
            <a:r>
              <a:rPr lang="da-DK" dirty="0" err="1"/>
              <a:t>graphs</a:t>
            </a:r>
            <a:r>
              <a:rPr lang="da-DK" dirty="0"/>
              <a:t>. And performs a </a:t>
            </a:r>
            <a:r>
              <a:rPr lang="da-DK" dirty="0" err="1"/>
              <a:t>pairwise</a:t>
            </a:r>
            <a:r>
              <a:rPr lang="da-DK" dirty="0"/>
              <a:t> </a:t>
            </a:r>
            <a:r>
              <a:rPr lang="da-DK" dirty="0" err="1"/>
              <a:t>alignment</a:t>
            </a:r>
            <a:r>
              <a:rPr lang="da-DK" dirty="0"/>
              <a:t> of the </a:t>
            </a:r>
            <a:r>
              <a:rPr lang="da-DK" dirty="0" err="1"/>
              <a:t>read</a:t>
            </a:r>
            <a:r>
              <a:rPr lang="da-DK" dirty="0"/>
              <a:t> data and it </a:t>
            </a:r>
            <a:r>
              <a:rPr lang="da-DK" dirty="0" err="1"/>
              <a:t>outpust</a:t>
            </a:r>
            <a:r>
              <a:rPr lang="da-DK" dirty="0"/>
              <a:t> the most </a:t>
            </a:r>
            <a:r>
              <a:rPr lang="da-DK" dirty="0" err="1"/>
              <a:t>likely</a:t>
            </a:r>
            <a:r>
              <a:rPr lang="da-DK" dirty="0"/>
              <a:t> genotype.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GenotypeGVCFs</a:t>
            </a:r>
            <a:r>
              <a:rPr lang="da-DK" dirty="0"/>
              <a:t>: </a:t>
            </a:r>
            <a:r>
              <a:rPr lang="da-DK" dirty="0" err="1"/>
              <a:t>Takes</a:t>
            </a:r>
            <a:r>
              <a:rPr lang="da-DK" dirty="0"/>
              <a:t> the output from </a:t>
            </a:r>
            <a:r>
              <a:rPr lang="da-DK" dirty="0" err="1"/>
              <a:t>haplotypecaller</a:t>
            </a:r>
            <a:r>
              <a:rPr lang="da-DK" dirty="0"/>
              <a:t> and </a:t>
            </a:r>
            <a:r>
              <a:rPr lang="da-DK" dirty="0" err="1"/>
              <a:t>makes</a:t>
            </a:r>
            <a:r>
              <a:rPr lang="da-DK" dirty="0"/>
              <a:t> a single file with the final genotype for all samples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35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21/07/2020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21/07/2020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21/07/2020</a:t>
            </a:fld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User guide </a:t>
            </a:r>
            <a:r>
              <a:rPr lang="en-GB" sz="180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  <a:br>
              <a:rPr lang="en-GB"/>
            </a:br>
            <a:r>
              <a:rPr lang="en-GB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21/07/2020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21/07/2020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21.07.2020</a:t>
            </a:fld>
            <a:endParaRPr lang="da-DK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2.xlsx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ISweden/K9-WGS-Pipelin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ISweden/K9-WGS-Pipel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Sophie Agger, PhD student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noProof="0" dirty="0"/>
              <a:t>Canine mammary tumors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21/07/2020</a:t>
            </a:fld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60363" lvl="1" indent="0"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F882BA-AE08-0740-BF00-D55220DE7A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964" y="1485900"/>
            <a:ext cx="11012486" cy="4531075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92284C-274B-DF4C-9A82-9CC408F0AEB0}"/>
              </a:ext>
            </a:extLst>
          </p:cNvPr>
          <p:cNvCxnSpPr>
            <a:cxnSpLocks/>
          </p:cNvCxnSpPr>
          <p:nvPr/>
        </p:nvCxnSpPr>
        <p:spPr>
          <a:xfrm>
            <a:off x="1156447" y="2635622"/>
            <a:ext cx="4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7F7629-3C0B-BE4F-86BC-47C208D39CDC}"/>
              </a:ext>
            </a:extLst>
          </p:cNvPr>
          <p:cNvCxnSpPr>
            <a:cxnSpLocks/>
          </p:cNvCxnSpPr>
          <p:nvPr/>
        </p:nvCxnSpPr>
        <p:spPr>
          <a:xfrm>
            <a:off x="1153740" y="3904129"/>
            <a:ext cx="450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123A85-E54B-3C46-9788-9185953D0325}"/>
              </a:ext>
            </a:extLst>
          </p:cNvPr>
          <p:cNvCxnSpPr>
            <a:cxnSpLocks/>
          </p:cNvCxnSpPr>
          <p:nvPr/>
        </p:nvCxnSpPr>
        <p:spPr>
          <a:xfrm>
            <a:off x="1153740" y="4437529"/>
            <a:ext cx="450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00459D-D4ED-DC46-97DD-300C526560C2}"/>
              </a:ext>
            </a:extLst>
          </p:cNvPr>
          <p:cNvSpPr txBox="1"/>
          <p:nvPr/>
        </p:nvSpPr>
        <p:spPr>
          <a:xfrm>
            <a:off x="-31200" y="231245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dirty="0" err="1"/>
              <a:t>bwa</a:t>
            </a:r>
            <a:r>
              <a:rPr lang="da-DK" dirty="0"/>
              <a:t> </a:t>
            </a:r>
            <a:r>
              <a:rPr lang="da-DK" dirty="0" err="1"/>
              <a:t>mem</a:t>
            </a:r>
            <a:endParaRPr lang="da-DK" dirty="0"/>
          </a:p>
          <a:p>
            <a:pPr algn="r"/>
            <a:r>
              <a:rPr lang="da-DK" dirty="0" err="1"/>
              <a:t>samtools</a:t>
            </a:r>
            <a:endParaRPr lang="da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B9371-9A62-E846-8D5B-FDF998EAB0FB}"/>
              </a:ext>
            </a:extLst>
          </p:cNvPr>
          <p:cNvSpPr txBox="1"/>
          <p:nvPr/>
        </p:nvSpPr>
        <p:spPr>
          <a:xfrm>
            <a:off x="335887" y="375815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picard</a:t>
            </a:r>
            <a:endParaRPr lang="da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7461B-497D-EF49-B433-790E6BFF6210}"/>
              </a:ext>
            </a:extLst>
          </p:cNvPr>
          <p:cNvSpPr txBox="1"/>
          <p:nvPr/>
        </p:nvSpPr>
        <p:spPr>
          <a:xfrm>
            <a:off x="51440" y="4280528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dirty="0"/>
              <a:t>GATK</a:t>
            </a:r>
          </a:p>
          <a:p>
            <a:pPr algn="r"/>
            <a:r>
              <a:rPr lang="da-DK" dirty="0" err="1"/>
              <a:t>statistics</a:t>
            </a:r>
            <a:endParaRPr lang="da-DK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1DADCC-2CF8-7742-9C27-081FEE13FAAE}"/>
              </a:ext>
            </a:extLst>
          </p:cNvPr>
          <p:cNvCxnSpPr>
            <a:cxnSpLocks/>
          </p:cNvCxnSpPr>
          <p:nvPr/>
        </p:nvCxnSpPr>
        <p:spPr>
          <a:xfrm>
            <a:off x="1023752" y="2021540"/>
            <a:ext cx="4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34EF0A-39E1-3248-B542-3696DB96C5D2}"/>
              </a:ext>
            </a:extLst>
          </p:cNvPr>
          <p:cNvSpPr txBox="1"/>
          <p:nvPr/>
        </p:nvSpPr>
        <p:spPr>
          <a:xfrm>
            <a:off x="304744" y="184407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fastqc</a:t>
            </a:r>
            <a:endParaRPr lang="da-DK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511D69-4063-8041-80F3-79E706DA18FE}"/>
              </a:ext>
            </a:extLst>
          </p:cNvPr>
          <p:cNvSpPr/>
          <p:nvPr/>
        </p:nvSpPr>
        <p:spPr>
          <a:xfrm>
            <a:off x="4592319" y="1485900"/>
            <a:ext cx="3434081" cy="46459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0095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</a:t>
            </a:r>
            <a:r>
              <a:rPr lang="en-US" dirty="0" err="1"/>
              <a:t>HaplotypeCaller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6740D-166D-534E-ABB0-4511E1B1B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35"/>
          <a:stretch/>
        </p:blipFill>
        <p:spPr>
          <a:xfrm>
            <a:off x="1523207" y="1250576"/>
            <a:ext cx="9144000" cy="56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4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</a:t>
            </a:r>
            <a:r>
              <a:rPr lang="en-US" dirty="0" err="1"/>
              <a:t>HaplotypeCaller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141BF-579E-6846-BB08-2EA9B26EC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08" b="21569"/>
          <a:stretch/>
        </p:blipFill>
        <p:spPr>
          <a:xfrm>
            <a:off x="1523207" y="1844072"/>
            <a:ext cx="9144000" cy="40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5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60363" lvl="1" indent="0"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F882BA-AE08-0740-BF00-D55220DE7A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964" y="1485900"/>
            <a:ext cx="11012486" cy="4531075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DA6FFF-4521-E544-B0A8-6147850A42BC}"/>
              </a:ext>
            </a:extLst>
          </p:cNvPr>
          <p:cNvSpPr/>
          <p:nvPr/>
        </p:nvSpPr>
        <p:spPr>
          <a:xfrm>
            <a:off x="8331199" y="1485900"/>
            <a:ext cx="2888491" cy="46459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2910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Alignment and Variant calling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1603036" cy="4675187"/>
          </a:xfrm>
        </p:spPr>
        <p:txBody>
          <a:bodyPr numCol="1">
            <a:normAutofit fontScale="70000" lnSpcReduction="20000"/>
          </a:bodyPr>
          <a:lstStyle/>
          <a:p>
            <a:r>
              <a:rPr lang="en-US" dirty="0"/>
              <a:t>QD: Quality of Depth</a:t>
            </a:r>
          </a:p>
          <a:p>
            <a:pPr lvl="1"/>
            <a:r>
              <a:rPr lang="en-US" dirty="0"/>
              <a:t>Normalized variant quality based on sequencing depth</a:t>
            </a:r>
          </a:p>
          <a:p>
            <a:pPr lvl="1"/>
            <a:r>
              <a:rPr lang="en-US" dirty="0"/>
              <a:t>Measure for how much we trust it.</a:t>
            </a:r>
          </a:p>
          <a:p>
            <a:r>
              <a:rPr lang="en-US" dirty="0"/>
              <a:t>FS: </a:t>
            </a:r>
            <a:r>
              <a:rPr lang="en-US" dirty="0" err="1"/>
              <a:t>FisherStrand</a:t>
            </a:r>
            <a:endParaRPr lang="en-US" dirty="0"/>
          </a:p>
          <a:p>
            <a:pPr lvl="1"/>
            <a:r>
              <a:rPr lang="en-US" dirty="0"/>
              <a:t>The chance of an al. allele is seen on one strand versus the other.</a:t>
            </a:r>
          </a:p>
          <a:p>
            <a:pPr lvl="1"/>
            <a:r>
              <a:rPr lang="en-US" dirty="0"/>
              <a:t>Handles incorrect evaluation of evidence present based on strand bias</a:t>
            </a:r>
          </a:p>
          <a:p>
            <a:r>
              <a:rPr lang="en-US" dirty="0"/>
              <a:t>SOR: </a:t>
            </a:r>
            <a:r>
              <a:rPr lang="en-US" dirty="0" err="1"/>
              <a:t>StrandOddsRatio</a:t>
            </a:r>
            <a:endParaRPr lang="en-US" dirty="0"/>
          </a:p>
          <a:p>
            <a:pPr lvl="1"/>
            <a:r>
              <a:rPr lang="en-US" dirty="0"/>
              <a:t>Other measure of strand bias</a:t>
            </a:r>
          </a:p>
          <a:p>
            <a:pPr lvl="1"/>
            <a:r>
              <a:rPr lang="en-US" dirty="0"/>
              <a:t>Handles exon ends better than FS</a:t>
            </a:r>
          </a:p>
          <a:p>
            <a:r>
              <a:rPr lang="en-US" dirty="0"/>
              <a:t>MQ: </a:t>
            </a:r>
            <a:r>
              <a:rPr lang="en-US" dirty="0" err="1"/>
              <a:t>RMSMappingQuality</a:t>
            </a:r>
            <a:endParaRPr lang="en-US" dirty="0"/>
          </a:p>
          <a:p>
            <a:pPr lvl="1"/>
            <a:r>
              <a:rPr lang="en-US" dirty="0"/>
              <a:t>Estimates the overall mapping quality over all samples</a:t>
            </a:r>
          </a:p>
          <a:p>
            <a:r>
              <a:rPr lang="en-US" dirty="0" err="1"/>
              <a:t>MQRankSum</a:t>
            </a:r>
            <a:endParaRPr lang="en-US" dirty="0"/>
          </a:p>
          <a:p>
            <a:pPr lvl="1"/>
            <a:r>
              <a:rPr lang="en-US" dirty="0"/>
              <a:t>Compares mapping qualities of ref and alt. alleles – should be equal but we accept that the alt. allele has better score</a:t>
            </a:r>
          </a:p>
          <a:p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ReadPosRankSum</a:t>
            </a:r>
            <a:endParaRPr lang="da-DK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Compares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if the position of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ref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/alt.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Alleles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are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the same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between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reads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End of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reads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are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less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certain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5BDBE0C3-8821-3544-BFCD-8BCF0FDC23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5010283"/>
              </p:ext>
            </p:extLst>
          </p:nvPr>
        </p:nvGraphicFramePr>
        <p:xfrm>
          <a:off x="8380094" y="1635125"/>
          <a:ext cx="3221356" cy="2533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918">
                  <a:extLst>
                    <a:ext uri="{9D8B030D-6E8A-4147-A177-3AD203B41FA5}">
                      <a16:colId xmlns:a16="http://schemas.microsoft.com/office/drawing/2014/main" val="962649175"/>
                    </a:ext>
                  </a:extLst>
                </a:gridCol>
                <a:gridCol w="827088">
                  <a:extLst>
                    <a:ext uri="{9D8B030D-6E8A-4147-A177-3AD203B41FA5}">
                      <a16:colId xmlns:a16="http://schemas.microsoft.com/office/drawing/2014/main" val="4032992912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76152387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Filters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SNP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INDELS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52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QD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083090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60.0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200.0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13807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SOR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3.0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10.0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8460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MQ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40.0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20019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QD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61869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60.0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39526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da-DK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MQRankSum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-12.5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26219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da-DK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ReadPosRankSum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-8.0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0149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Max </a:t>
                      </a:r>
                      <a:r>
                        <a:rPr lang="da-DK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maf</a:t>
                      </a: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0.99992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815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Methods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/>
              <a:t>F-statistics</a:t>
            </a:r>
          </a:p>
          <a:p>
            <a:pPr marL="0" indent="0">
              <a:buNone/>
            </a:pPr>
            <a:r>
              <a:rPr lang="en-US" noProof="0" dirty="0"/>
              <a:t>In order to investigate whether any fixated SNPs were present, the fixation index (F</a:t>
            </a:r>
            <a:r>
              <a:rPr lang="en-US" baseline="-25000" noProof="0" dirty="0"/>
              <a:t>ST</a:t>
            </a:r>
            <a:r>
              <a:rPr lang="en-US" noProof="0" dirty="0"/>
              <a:t>) for each SNP was calculated, and Z-transformed/standardized and 5 </a:t>
            </a:r>
            <a:r>
              <a:rPr lang="en-US" noProof="0" dirty="0" err="1"/>
              <a:t>σ</a:t>
            </a:r>
            <a:r>
              <a:rPr lang="en-US" noProof="0" dirty="0"/>
              <a:t> was set as significance level (max 4% of observations is </a:t>
            </a:r>
            <a:r>
              <a:rPr lang="en-US" dirty="0"/>
              <a:t>more than 5 </a:t>
            </a:r>
            <a:r>
              <a:rPr lang="en-US" dirty="0" err="1"/>
              <a:t>σ</a:t>
            </a:r>
            <a:r>
              <a:rPr lang="en-US" dirty="0"/>
              <a:t> away from the median).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b="1" dirty="0"/>
              <a:t>Minor allele frequencies</a:t>
            </a:r>
          </a:p>
          <a:p>
            <a:pPr marL="0" indent="0">
              <a:buNone/>
            </a:pPr>
            <a:r>
              <a:rPr lang="en-US" noProof="0" dirty="0"/>
              <a:t>For SNPs al</a:t>
            </a:r>
            <a:r>
              <a:rPr lang="en-US" dirty="0"/>
              <a:t>ready known to be associated with phenotypes the minor allele frequencies were calculated and reported.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21/07/2020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58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C43C-173C-A449-AF20-290FC06A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Candidate genes (All data from 24/2/20)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EEE0-2BB6-0C40-A176-63EDEDAA4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Based</a:t>
            </a:r>
            <a:r>
              <a:rPr lang="da-DK" dirty="0"/>
              <a:t> on prior </a:t>
            </a:r>
            <a:r>
              <a:rPr lang="da-DK" dirty="0" err="1"/>
              <a:t>knowledge</a:t>
            </a:r>
            <a:r>
              <a:rPr lang="da-DK" dirty="0"/>
              <a:t> from human/</a:t>
            </a:r>
            <a:r>
              <a:rPr lang="da-DK" dirty="0" err="1"/>
              <a:t>mice</a:t>
            </a:r>
            <a:r>
              <a:rPr lang="da-DK" dirty="0"/>
              <a:t>/</a:t>
            </a:r>
            <a:r>
              <a:rPr lang="da-DK" dirty="0" err="1"/>
              <a:t>dogs</a:t>
            </a:r>
            <a:endParaRPr lang="da-DK" dirty="0"/>
          </a:p>
          <a:p>
            <a:pPr lvl="1"/>
            <a:r>
              <a:rPr lang="en-US" dirty="0"/>
              <a:t>Genes related to cancer extracted from TCGA and the canine homolog found</a:t>
            </a:r>
          </a:p>
          <a:p>
            <a:r>
              <a:rPr lang="da-DK" dirty="0"/>
              <a:t>TCGA</a:t>
            </a:r>
          </a:p>
          <a:p>
            <a:pPr lvl="1"/>
            <a:r>
              <a:rPr lang="da-DK" dirty="0"/>
              <a:t>20 most </a:t>
            </a:r>
            <a:r>
              <a:rPr lang="da-DK" dirty="0" err="1"/>
              <a:t>commonly</a:t>
            </a:r>
            <a:r>
              <a:rPr lang="da-DK" dirty="0"/>
              <a:t> </a:t>
            </a:r>
            <a:r>
              <a:rPr lang="da-DK" dirty="0" err="1"/>
              <a:t>mutated</a:t>
            </a:r>
            <a:r>
              <a:rPr lang="da-DK" dirty="0"/>
              <a:t> genes in CMML in </a:t>
            </a:r>
            <a:r>
              <a:rPr lang="da-DK" dirty="0" err="1"/>
              <a:t>humans</a:t>
            </a:r>
            <a:endParaRPr lang="da-DK" dirty="0"/>
          </a:p>
          <a:p>
            <a:pPr lvl="1"/>
            <a:r>
              <a:rPr lang="da-DK" dirty="0"/>
              <a:t>20 most </a:t>
            </a:r>
            <a:r>
              <a:rPr lang="da-DK" dirty="0" err="1"/>
              <a:t>commonly</a:t>
            </a:r>
            <a:r>
              <a:rPr lang="da-DK" dirty="0"/>
              <a:t> </a:t>
            </a:r>
            <a:r>
              <a:rPr lang="da-DK" dirty="0" err="1"/>
              <a:t>mutated</a:t>
            </a:r>
            <a:r>
              <a:rPr lang="da-DK" dirty="0"/>
              <a:t> genes in cancer</a:t>
            </a:r>
          </a:p>
          <a:p>
            <a:pPr lvl="1"/>
            <a:r>
              <a:rPr lang="da-DK" dirty="0"/>
              <a:t>20 most </a:t>
            </a:r>
            <a:r>
              <a:rPr lang="da-DK" dirty="0" err="1"/>
              <a:t>commonly</a:t>
            </a:r>
            <a:r>
              <a:rPr lang="da-DK" dirty="0"/>
              <a:t> </a:t>
            </a:r>
            <a:r>
              <a:rPr lang="da-DK" dirty="0" err="1"/>
              <a:t>mutated</a:t>
            </a:r>
            <a:r>
              <a:rPr lang="da-DK" dirty="0"/>
              <a:t> genes in </a:t>
            </a:r>
            <a:r>
              <a:rPr lang="da-DK" dirty="0" err="1"/>
              <a:t>germline</a:t>
            </a:r>
            <a:endParaRPr lang="da-DK" dirty="0"/>
          </a:p>
          <a:p>
            <a:r>
              <a:rPr lang="da-DK" dirty="0" err="1"/>
              <a:t>Disease</a:t>
            </a:r>
            <a:endParaRPr lang="da-DK" dirty="0"/>
          </a:p>
          <a:p>
            <a:pPr lvl="1"/>
            <a:r>
              <a:rPr lang="da-DK" dirty="0"/>
              <a:t>Genes </a:t>
            </a:r>
            <a:r>
              <a:rPr lang="da-DK" dirty="0" err="1"/>
              <a:t>mutated</a:t>
            </a:r>
            <a:r>
              <a:rPr lang="da-DK" dirty="0"/>
              <a:t> in </a:t>
            </a:r>
            <a:r>
              <a:rPr lang="da-DK" dirty="0" err="1"/>
              <a:t>histiocytic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* </a:t>
            </a:r>
          </a:p>
          <a:p>
            <a:pPr lvl="1"/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3A07-F551-F347-B064-8725E6D9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F5A42-C808-9740-B62F-E215D601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60F5D4-3546-CE4A-B161-B9FEA7C0E51B}"/>
              </a:ext>
            </a:extLst>
          </p:cNvPr>
          <p:cNvGrpSpPr/>
          <p:nvPr/>
        </p:nvGrpSpPr>
        <p:grpSpPr>
          <a:xfrm>
            <a:off x="636552" y="2977855"/>
            <a:ext cx="660998" cy="1079511"/>
            <a:chOff x="737904" y="2205744"/>
            <a:chExt cx="475201" cy="891188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EA9D8EB8-2A7E-5949-AA54-54BC96412DD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2891634"/>
                </p:ext>
              </p:extLst>
            </p:nvPr>
          </p:nvGraphicFramePr>
          <p:xfrm>
            <a:off x="737905" y="2205744"/>
            <a:ext cx="475200" cy="300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9" name="Worksheet" showAsIcon="1" r:id="rId3" imgW="965200" imgH="609600" progId="Excel.Sheet.12">
                    <p:embed/>
                  </p:oleObj>
                </mc:Choice>
                <mc:Fallback>
                  <p:oleObj name="Worksheet" showAsIcon="1" r:id="rId3" imgW="965200" imgH="609600" progId="Excel.Sheet.12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EA9D8EB8-2A7E-5949-AA54-54BC96412D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37905" y="2205744"/>
                          <a:ext cx="475200" cy="3001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A74FB1E3-1A1B-FB4F-8788-83AB58133560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7904" y="2501275"/>
            <a:ext cx="475200" cy="300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0" name="Worksheet" showAsIcon="1" r:id="rId5" imgW="965200" imgH="609600" progId="Excel.Sheet.12">
                    <p:embed/>
                  </p:oleObj>
                </mc:Choice>
                <mc:Fallback>
                  <p:oleObj name="Worksheet" showAsIcon="1" r:id="rId5" imgW="965200" imgH="609600" progId="Excel.Sheet.12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A74FB1E3-1A1B-FB4F-8788-83AB5813356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37904" y="2501275"/>
                          <a:ext cx="475200" cy="3001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D961B30C-BA33-474F-B704-DCC8D8F71093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7905" y="2796806"/>
            <a:ext cx="475200" cy="300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1" name="Worksheet" showAsIcon="1" r:id="rId6" imgW="965200" imgH="609600" progId="Excel.Sheet.12">
                    <p:embed/>
                  </p:oleObj>
                </mc:Choice>
                <mc:Fallback>
                  <p:oleObj name="Worksheet" showAsIcon="1" r:id="rId6" imgW="965200" imgH="609600" progId="Excel.Sheet.12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D961B30C-BA33-474F-B704-DCC8D8F7109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37905" y="2796806"/>
                          <a:ext cx="475200" cy="3001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A2946B2-ED3D-D149-B807-F3CCC0FBE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941882"/>
              </p:ext>
            </p:extLst>
          </p:nvPr>
        </p:nvGraphicFramePr>
        <p:xfrm>
          <a:off x="636552" y="4552356"/>
          <a:ext cx="660998" cy="417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Worksheet" showAsIcon="1" r:id="rId7" imgW="965200" imgH="609600" progId="Excel.Sheet.12">
                  <p:embed/>
                </p:oleObj>
              </mc:Choice>
              <mc:Fallback>
                <p:oleObj name="Worksheet" showAsIcon="1" r:id="rId7" imgW="965200" imgH="609600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A2946B2-ED3D-D149-B807-F3CCC0FBE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6552" y="4552356"/>
                        <a:ext cx="660998" cy="417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9E7B47C-C2C4-DD4C-B148-86DDE7EB87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58989" y="4969828"/>
          <a:ext cx="2842461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2461">
                  <a:extLst>
                    <a:ext uri="{9D8B030D-6E8A-4147-A177-3AD203B41FA5}">
                      <a16:colId xmlns:a16="http://schemas.microsoft.com/office/drawing/2014/main" val="240095545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r>
                        <a:rPr lang="da-DK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Articles</a:t>
                      </a:r>
                      <a:r>
                        <a:rPr lang="da-DK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a-DK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61224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</a:rPr>
                        <a:t>Boerkamp</a:t>
                      </a:r>
                      <a:r>
                        <a:rPr lang="da-DK" sz="2000" u="none" strike="noStrike" dirty="0">
                          <a:effectLst/>
                        </a:rPr>
                        <a:t> 2013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309749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>
                          <a:effectLst/>
                        </a:rPr>
                        <a:t>Liu et al . 2016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301571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</a:rPr>
                        <a:t>Hedan</a:t>
                      </a:r>
                      <a:r>
                        <a:rPr lang="da-DK" sz="2000" u="none" strike="noStrike" dirty="0">
                          <a:effectLst/>
                        </a:rPr>
                        <a:t> et at. 2011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730702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</a:rPr>
                        <a:t>Boerkamp</a:t>
                      </a:r>
                      <a:r>
                        <a:rPr lang="da-DK" sz="2000" u="none" strike="noStrike" dirty="0">
                          <a:effectLst/>
                        </a:rPr>
                        <a:t> 2014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08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917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C43C-173C-A449-AF20-290FC06A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Candidate genes (All data from 24/2/20)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EEE0-2BB6-0C40-A176-63EDEDAA4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Dogs</a:t>
            </a:r>
          </a:p>
          <a:p>
            <a:pPr lvl="1"/>
            <a:r>
              <a:rPr lang="da-DK" dirty="0"/>
              <a:t>Genes </a:t>
            </a:r>
            <a:r>
              <a:rPr lang="da-DK" dirty="0" err="1"/>
              <a:t>associated</a:t>
            </a:r>
            <a:r>
              <a:rPr lang="da-DK" dirty="0"/>
              <a:t> with </a:t>
            </a:r>
            <a:r>
              <a:rPr lang="da-DK" dirty="0" err="1"/>
              <a:t>disease</a:t>
            </a:r>
            <a:r>
              <a:rPr lang="da-DK" dirty="0"/>
              <a:t> in FCR </a:t>
            </a:r>
          </a:p>
          <a:p>
            <a:pPr lvl="2"/>
            <a:r>
              <a:rPr lang="da-DK" dirty="0" err="1"/>
              <a:t>Patella</a:t>
            </a:r>
            <a:r>
              <a:rPr lang="da-DK" dirty="0"/>
              <a:t> lux</a:t>
            </a:r>
          </a:p>
          <a:p>
            <a:pPr lvl="2"/>
            <a:r>
              <a:rPr lang="da-DK" dirty="0" err="1"/>
              <a:t>Renal</a:t>
            </a:r>
            <a:r>
              <a:rPr lang="da-DK" dirty="0"/>
              <a:t> </a:t>
            </a:r>
            <a:r>
              <a:rPr lang="da-DK" dirty="0" err="1"/>
              <a:t>dysplasia</a:t>
            </a:r>
            <a:endParaRPr lang="da-DK" dirty="0"/>
          </a:p>
          <a:p>
            <a:pPr lvl="1"/>
            <a:r>
              <a:rPr lang="da-DK" dirty="0"/>
              <a:t>(Genes </a:t>
            </a:r>
            <a:r>
              <a:rPr lang="da-DK" dirty="0" err="1"/>
              <a:t>associated</a:t>
            </a:r>
            <a:r>
              <a:rPr lang="da-DK" dirty="0"/>
              <a:t> with </a:t>
            </a:r>
            <a:r>
              <a:rPr lang="da-DK" dirty="0" err="1"/>
              <a:t>disease</a:t>
            </a:r>
            <a:r>
              <a:rPr lang="da-DK" dirty="0"/>
              <a:t> in </a:t>
            </a:r>
            <a:r>
              <a:rPr lang="da-DK" dirty="0" err="1"/>
              <a:t>dogs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(Genes </a:t>
            </a:r>
            <a:r>
              <a:rPr lang="da-DK" dirty="0" err="1"/>
              <a:t>associated</a:t>
            </a:r>
            <a:r>
              <a:rPr lang="da-DK" dirty="0"/>
              <a:t> with </a:t>
            </a:r>
            <a:r>
              <a:rPr lang="da-DK" dirty="0" err="1"/>
              <a:t>phenotypical</a:t>
            </a:r>
            <a:r>
              <a:rPr lang="da-DK" dirty="0"/>
              <a:t> variation in </a:t>
            </a:r>
            <a:r>
              <a:rPr lang="da-DK" dirty="0" err="1"/>
              <a:t>dogs</a:t>
            </a:r>
            <a:r>
              <a:rPr lang="da-DK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3A07-F551-F347-B064-8725E6D9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F5A42-C808-9740-B62F-E215D601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1BA3125-4B3D-854B-9622-35ACF539BBF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78310" y="2288100"/>
          <a:ext cx="656833" cy="414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Worksheet" showAsIcon="1" r:id="rId3" imgW="965200" imgH="609600" progId="Excel.Sheet.12">
                  <p:embed/>
                </p:oleObj>
              </mc:Choice>
              <mc:Fallback>
                <p:oleObj name="Worksheet" showAsIcon="1" r:id="rId3" imgW="965200" imgH="609600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1BA3125-4B3D-854B-9622-35ACF539BB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310" y="2288100"/>
                        <a:ext cx="656833" cy="414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BE85831-7D50-E648-9668-88BF73088C6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78310" y="2627865"/>
          <a:ext cx="698483" cy="44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Worksheet" showAsIcon="1" r:id="rId5" imgW="965200" imgH="609600" progId="Excel.Sheet.12">
                  <p:embed/>
                </p:oleObj>
              </mc:Choice>
              <mc:Fallback>
                <p:oleObj name="Worksheet" showAsIcon="1" r:id="rId5" imgW="965200" imgH="609600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BE85831-7D50-E648-9668-88BF73088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310" y="2627865"/>
                        <a:ext cx="698483" cy="441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88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Genes related to germline cancer risk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No </a:t>
            </a:r>
            <a:r>
              <a:rPr lang="da-DK" dirty="0" err="1"/>
              <a:t>deleterious</a:t>
            </a:r>
            <a:r>
              <a:rPr lang="da-DK" dirty="0"/>
              <a:t> </a:t>
            </a:r>
            <a:r>
              <a:rPr lang="da-DK" dirty="0" err="1"/>
              <a:t>SNPs</a:t>
            </a:r>
            <a:r>
              <a:rPr lang="da-DK" dirty="0"/>
              <a:t> present in </a:t>
            </a:r>
            <a:r>
              <a:rPr lang="da-DK" dirty="0" err="1"/>
              <a:t>these</a:t>
            </a:r>
            <a:r>
              <a:rPr lang="da-DK" dirty="0"/>
              <a:t> genes</a:t>
            </a:r>
          </a:p>
        </p:txBody>
      </p:sp>
    </p:spTree>
    <p:extLst>
      <p:ext uri="{BB962C8B-B14F-4D97-AF65-F5344CB8AC3E}">
        <p14:creationId xmlns:p14="http://schemas.microsoft.com/office/powerpoint/2010/main" val="133543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Genes related to myeloid/macrophage/dendritic disease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Histiocytic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8 </a:t>
            </a:r>
            <a:r>
              <a:rPr lang="da-DK" dirty="0" err="1"/>
              <a:t>missense</a:t>
            </a:r>
            <a:r>
              <a:rPr lang="da-DK" dirty="0"/>
              <a:t> mutations </a:t>
            </a:r>
            <a:r>
              <a:rPr lang="da-DK" dirty="0" err="1"/>
              <a:t>found</a:t>
            </a:r>
            <a:endParaRPr lang="da-DK" dirty="0"/>
          </a:p>
          <a:p>
            <a:r>
              <a:rPr lang="da-DK" dirty="0" err="1"/>
              <a:t>Chronic</a:t>
            </a:r>
            <a:r>
              <a:rPr lang="da-DK" dirty="0"/>
              <a:t> </a:t>
            </a:r>
            <a:r>
              <a:rPr lang="da-DK" dirty="0" err="1"/>
              <a:t>myelomonocytic</a:t>
            </a:r>
            <a:r>
              <a:rPr lang="da-DK" dirty="0"/>
              <a:t> </a:t>
            </a:r>
            <a:r>
              <a:rPr lang="da-DK" dirty="0" err="1"/>
              <a:t>leukemia</a:t>
            </a:r>
            <a:endParaRPr lang="da-DK" dirty="0"/>
          </a:p>
          <a:p>
            <a:pPr lvl="1"/>
            <a:r>
              <a:rPr lang="da-DK" dirty="0"/>
              <a:t>6 </a:t>
            </a:r>
            <a:r>
              <a:rPr lang="da-DK" dirty="0" err="1"/>
              <a:t>missense</a:t>
            </a:r>
            <a:r>
              <a:rPr lang="da-DK" dirty="0"/>
              <a:t> mutations </a:t>
            </a:r>
            <a:r>
              <a:rPr lang="da-DK" dirty="0" err="1"/>
              <a:t>found</a:t>
            </a:r>
            <a:r>
              <a:rPr lang="da-DK" dirty="0"/>
              <a:t> </a:t>
            </a:r>
          </a:p>
          <a:p>
            <a:pPr lvl="1"/>
            <a:r>
              <a:rPr lang="da-DK" dirty="0"/>
              <a:t>3 </a:t>
            </a:r>
            <a:r>
              <a:rPr lang="da-DK" dirty="0" err="1"/>
              <a:t>Deleterious</a:t>
            </a:r>
            <a:r>
              <a:rPr lang="da-DK" dirty="0"/>
              <a:t> mutations </a:t>
            </a:r>
            <a:r>
              <a:rPr lang="da-DK" dirty="0" err="1"/>
              <a:t>found</a:t>
            </a:r>
            <a:endParaRPr lang="da-DK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AA0343-EF59-F14B-8F17-124BD081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50080"/>
              </p:ext>
            </p:extLst>
          </p:nvPr>
        </p:nvGraphicFramePr>
        <p:xfrm>
          <a:off x="7051044" y="1485900"/>
          <a:ext cx="4550406" cy="46751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92658">
                  <a:extLst>
                    <a:ext uri="{9D8B030D-6E8A-4147-A177-3AD203B41FA5}">
                      <a16:colId xmlns:a16="http://schemas.microsoft.com/office/drawing/2014/main" val="1091037058"/>
                    </a:ext>
                  </a:extLst>
                </a:gridCol>
                <a:gridCol w="490983">
                  <a:extLst>
                    <a:ext uri="{9D8B030D-6E8A-4147-A177-3AD203B41FA5}">
                      <a16:colId xmlns:a16="http://schemas.microsoft.com/office/drawing/2014/main" val="2944510760"/>
                    </a:ext>
                  </a:extLst>
                </a:gridCol>
                <a:gridCol w="468758">
                  <a:extLst>
                    <a:ext uri="{9D8B030D-6E8A-4147-A177-3AD203B41FA5}">
                      <a16:colId xmlns:a16="http://schemas.microsoft.com/office/drawing/2014/main" val="2666257317"/>
                    </a:ext>
                  </a:extLst>
                </a:gridCol>
                <a:gridCol w="929133">
                  <a:extLst>
                    <a:ext uri="{9D8B030D-6E8A-4147-A177-3AD203B41FA5}">
                      <a16:colId xmlns:a16="http://schemas.microsoft.com/office/drawing/2014/main" val="1216213807"/>
                    </a:ext>
                  </a:extLst>
                </a:gridCol>
                <a:gridCol w="219479">
                  <a:extLst>
                    <a:ext uri="{9D8B030D-6E8A-4147-A177-3AD203B41FA5}">
                      <a16:colId xmlns:a16="http://schemas.microsoft.com/office/drawing/2014/main" val="313730450"/>
                    </a:ext>
                  </a:extLst>
                </a:gridCol>
                <a:gridCol w="219479">
                  <a:extLst>
                    <a:ext uri="{9D8B030D-6E8A-4147-A177-3AD203B41FA5}">
                      <a16:colId xmlns:a16="http://schemas.microsoft.com/office/drawing/2014/main" val="4258851951"/>
                    </a:ext>
                  </a:extLst>
                </a:gridCol>
                <a:gridCol w="322708">
                  <a:extLst>
                    <a:ext uri="{9D8B030D-6E8A-4147-A177-3AD203B41FA5}">
                      <a16:colId xmlns:a16="http://schemas.microsoft.com/office/drawing/2014/main" val="1063022327"/>
                    </a:ext>
                  </a:extLst>
                </a:gridCol>
                <a:gridCol w="707208">
                  <a:extLst>
                    <a:ext uri="{9D8B030D-6E8A-4147-A177-3AD203B41FA5}">
                      <a16:colId xmlns:a16="http://schemas.microsoft.com/office/drawing/2014/main" val="1273620721"/>
                    </a:ext>
                  </a:extLst>
                </a:gridCol>
              </a:tblGrid>
              <a:tr h="174082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Type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Disease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Gene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Location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MAF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A1|Het|A2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1971448452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CMML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JAK2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chr1:93143512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0.08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0 |  3 | 16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2629904321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Deleterious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CMML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JAK2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chr1:93423884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0 |  2 | 17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342414388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Deleterious low conf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CMML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IDH2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chr3:53078015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0.00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0 |  0 | 19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3377565811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CMML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SETBP1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chr7:46044418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T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0.47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 dirty="0">
                          <a:effectLst/>
                        </a:rPr>
                        <a:t> 5 |  8 | 6</a:t>
                      </a:r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864772164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Deleterious low conf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CMML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NF1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chr9:41486232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T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0.11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0 |  4 | 15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1153165913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CMML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CSF3R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 dirty="0">
                          <a:effectLst/>
                        </a:rPr>
                        <a:t>chr15:5828618</a:t>
                      </a:r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 dirty="0">
                          <a:effectLst/>
                        </a:rPr>
                        <a:t>0.95</a:t>
                      </a:r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 dirty="0">
                          <a:effectLst/>
                        </a:rPr>
                        <a:t> 17 |  2 | 0</a:t>
                      </a:r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1494627316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HS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PHYH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chr2:23191787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0.50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0 | 19| 0 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292052923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HS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PHYH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chr2:23210149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0.08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0 |  3 | 16 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2530069399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HS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PHYH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chr2:23214889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T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0.50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0 | 19| 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2537755948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HS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chr4:68283166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0.29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1 |  9 | 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1825706146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HS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chr4:68296926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T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0.18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1 |  5 | 13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1309895147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HS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chr4:68298582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T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0.13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>
                          <a:effectLst/>
                        </a:rPr>
                        <a:t> 0 |  5 | 14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1111794058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HS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VCAM1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chr6:49348887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T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>
                          <a:effectLst/>
                        </a:rPr>
                        <a:t>0.47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 dirty="0">
                          <a:effectLst/>
                        </a:rPr>
                        <a:t> 4 | 10 | 5</a:t>
                      </a:r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2610376450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Missense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HS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 dirty="0">
                          <a:effectLst/>
                        </a:rPr>
                        <a:t>SPIC</a:t>
                      </a:r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chr15:40452490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da-DK" sz="1000" u="none" strike="noStrike" dirty="0">
                          <a:effectLst/>
                        </a:rPr>
                        <a:t>0.00</a:t>
                      </a:r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000" u="none" strike="noStrike" dirty="0">
                          <a:effectLst/>
                        </a:rPr>
                        <a:t> 0 | 19 | 0 </a:t>
                      </a:r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60" marR="8160" marT="8160" marB="0" anchor="b"/>
                </a:tc>
                <a:extLst>
                  <a:ext uri="{0D108BD9-81ED-4DB2-BD59-A6C34878D82A}">
                    <a16:rowId xmlns:a16="http://schemas.microsoft.com/office/drawing/2014/main" val="331390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5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Canine mammary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Aims</a:t>
            </a:r>
          </a:p>
          <a:p>
            <a:pPr lvl="1"/>
            <a:r>
              <a:rPr lang="en-US" noProof="0" dirty="0"/>
              <a:t>Investigate the mutational landscape in canine mammary tumors/carcinomas</a:t>
            </a:r>
          </a:p>
          <a:p>
            <a:pPr lvl="2"/>
            <a:r>
              <a:rPr lang="en-US" dirty="0"/>
              <a:t>Coding regions</a:t>
            </a:r>
          </a:p>
          <a:p>
            <a:pPr lvl="2"/>
            <a:r>
              <a:rPr lang="en-US" noProof="0" dirty="0"/>
              <a:t>Constrained regions</a:t>
            </a:r>
          </a:p>
          <a:p>
            <a:pPr lvl="1"/>
            <a:r>
              <a:rPr lang="en-US" dirty="0"/>
              <a:t>Investigate the presence of circulating tumor DNA in bitches with mammary tumors</a:t>
            </a:r>
          </a:p>
          <a:p>
            <a:pPr lvl="2"/>
            <a:r>
              <a:rPr lang="en-US" noProof="0" dirty="0"/>
              <a:t>At the time of surgery</a:t>
            </a:r>
          </a:p>
          <a:p>
            <a:pPr lvl="2"/>
            <a:r>
              <a:rPr lang="en-US" noProof="0" dirty="0"/>
              <a:t>At relapse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21/07/2020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Genes related to miscellaneous phenotypes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7F3A2-7518-7F4C-B64F-0E46AF2C2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Patella</a:t>
            </a:r>
            <a:r>
              <a:rPr lang="da-DK" dirty="0"/>
              <a:t> </a:t>
            </a:r>
            <a:r>
              <a:rPr lang="da-DK" dirty="0" err="1"/>
              <a:t>luxation</a:t>
            </a:r>
            <a:endParaRPr lang="da-DK" dirty="0"/>
          </a:p>
          <a:p>
            <a:pPr lvl="1"/>
            <a:r>
              <a:rPr lang="da-DK" dirty="0"/>
              <a:t>No </a:t>
            </a:r>
            <a:r>
              <a:rPr lang="da-DK" dirty="0" err="1"/>
              <a:t>deleterious</a:t>
            </a:r>
            <a:r>
              <a:rPr lang="da-DK" dirty="0"/>
              <a:t> </a:t>
            </a:r>
            <a:r>
              <a:rPr lang="da-DK" dirty="0" err="1"/>
              <a:t>SNPs</a:t>
            </a:r>
            <a:endParaRPr lang="da-DK" dirty="0"/>
          </a:p>
          <a:p>
            <a:r>
              <a:rPr lang="da-DK" dirty="0" err="1"/>
              <a:t>Renal</a:t>
            </a:r>
            <a:r>
              <a:rPr lang="da-DK" dirty="0"/>
              <a:t> </a:t>
            </a:r>
            <a:r>
              <a:rPr lang="da-DK" dirty="0" err="1"/>
              <a:t>dysplasia</a:t>
            </a:r>
            <a:endParaRPr lang="da-DK" dirty="0"/>
          </a:p>
          <a:p>
            <a:pPr lvl="1"/>
            <a:r>
              <a:rPr lang="da-DK" dirty="0"/>
              <a:t>4 </a:t>
            </a:r>
            <a:r>
              <a:rPr lang="da-DK" dirty="0" err="1"/>
              <a:t>deleterious</a:t>
            </a:r>
            <a:r>
              <a:rPr lang="da-DK" dirty="0"/>
              <a:t> </a:t>
            </a:r>
            <a:r>
              <a:rPr lang="da-DK" dirty="0" err="1"/>
              <a:t>SNPs</a:t>
            </a:r>
            <a:endParaRPr lang="da-DK" dirty="0"/>
          </a:p>
          <a:p>
            <a:r>
              <a:rPr lang="da-DK" dirty="0"/>
              <a:t>ABCB1</a:t>
            </a:r>
          </a:p>
          <a:p>
            <a:pPr lvl="1"/>
            <a:r>
              <a:rPr lang="da-DK" dirty="0"/>
              <a:t>386 </a:t>
            </a:r>
            <a:r>
              <a:rPr lang="da-DK" dirty="0" err="1"/>
              <a:t>SNPs</a:t>
            </a:r>
            <a:r>
              <a:rPr lang="da-DK" dirty="0"/>
              <a:t> </a:t>
            </a:r>
          </a:p>
          <a:p>
            <a:pPr lvl="1"/>
            <a:r>
              <a:rPr lang="da-DK" dirty="0"/>
              <a:t>49 non-</a:t>
            </a:r>
            <a:r>
              <a:rPr lang="da-DK" dirty="0" err="1"/>
              <a:t>intron</a:t>
            </a:r>
            <a:r>
              <a:rPr lang="da-DK" dirty="0"/>
              <a:t> </a:t>
            </a:r>
            <a:r>
              <a:rPr lang="da-DK" dirty="0" err="1"/>
              <a:t>SNPs</a:t>
            </a:r>
            <a:endParaRPr lang="da-DK" dirty="0"/>
          </a:p>
          <a:p>
            <a:pPr lvl="1"/>
            <a:r>
              <a:rPr lang="da-DK" dirty="0"/>
              <a:t>2 </a:t>
            </a:r>
            <a:r>
              <a:rPr lang="da-DK" dirty="0" err="1"/>
              <a:t>missense</a:t>
            </a:r>
            <a:r>
              <a:rPr lang="da-DK" dirty="0"/>
              <a:t> mutations – </a:t>
            </a:r>
            <a:r>
              <a:rPr lang="da-DK" dirty="0" err="1"/>
              <a:t>tolerated</a:t>
            </a:r>
            <a:endParaRPr lang="da-DK" dirty="0"/>
          </a:p>
          <a:p>
            <a:pPr lvl="1"/>
            <a:r>
              <a:rPr lang="da-DK" i="1" dirty="0"/>
              <a:t>ABCB1‐1</a:t>
            </a:r>
            <a:r>
              <a:rPr lang="el-GR" i="1" dirty="0"/>
              <a:t>Δ</a:t>
            </a:r>
            <a:r>
              <a:rPr lang="da-DK" dirty="0"/>
              <a:t> not present (collie mutation)</a:t>
            </a:r>
          </a:p>
          <a:p>
            <a:r>
              <a:rPr lang="da-DK" dirty="0"/>
              <a:t>PRA</a:t>
            </a:r>
          </a:p>
          <a:p>
            <a:pPr lvl="1"/>
            <a:r>
              <a:rPr lang="da-DK" dirty="0"/>
              <a:t>TTC8 – 1 </a:t>
            </a:r>
            <a:r>
              <a:rPr lang="da-DK" dirty="0" err="1"/>
              <a:t>missense</a:t>
            </a:r>
            <a:r>
              <a:rPr lang="da-DK" dirty="0"/>
              <a:t>, but </a:t>
            </a:r>
            <a:r>
              <a:rPr lang="da-DK" dirty="0" err="1"/>
              <a:t>tolerated</a:t>
            </a:r>
            <a:r>
              <a:rPr lang="da-DK" dirty="0"/>
              <a:t> – MAF: 0.31</a:t>
            </a:r>
          </a:p>
        </p:txBody>
      </p:sp>
    </p:spTree>
    <p:extLst>
      <p:ext uri="{BB962C8B-B14F-4D97-AF65-F5344CB8AC3E}">
        <p14:creationId xmlns:p14="http://schemas.microsoft.com/office/powerpoint/2010/main" val="1801703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</a:t>
            </a:r>
            <a:r>
              <a:rPr lang="en-US" baseline="-25000" dirty="0"/>
              <a:t>ST</a:t>
            </a:r>
            <a:r>
              <a:rPr lang="en-US" dirty="0"/>
              <a:t> – 160 dogs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0A912-2C06-D040-A77D-3B9BB452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85900"/>
            <a:ext cx="11925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6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Z(F</a:t>
            </a:r>
            <a:r>
              <a:rPr lang="en-US" baseline="-25000" dirty="0"/>
              <a:t>ST</a:t>
            </a:r>
            <a:r>
              <a:rPr lang="en-US" dirty="0"/>
              <a:t>) ≥ 5 –160 dogs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405A8-1F4A-F24C-94C4-1438282CB37D}"/>
              </a:ext>
            </a:extLst>
          </p:cNvPr>
          <p:cNvSpPr txBox="1"/>
          <p:nvPr/>
        </p:nvSpPr>
        <p:spPr>
          <a:xfrm>
            <a:off x="633451" y="1485900"/>
            <a:ext cx="6832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dirty="0"/>
              <a:t>2 </a:t>
            </a:r>
            <a:r>
              <a:rPr lang="da-DK" sz="2200" dirty="0" err="1"/>
              <a:t>missense</a:t>
            </a:r>
            <a:r>
              <a:rPr lang="da-DK" sz="2200" dirty="0"/>
              <a:t> variants with </a:t>
            </a:r>
            <a:r>
              <a:rPr lang="en-US" sz="2200" dirty="0"/>
              <a:t>F</a:t>
            </a:r>
            <a:r>
              <a:rPr lang="en-US" sz="2200" baseline="-25000" dirty="0"/>
              <a:t>ST</a:t>
            </a:r>
            <a:r>
              <a:rPr lang="en-US" sz="2200" dirty="0"/>
              <a:t> ≥ 5, but tolerated according to SIFT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FAM83H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ADD1</a:t>
            </a:r>
            <a:r>
              <a:rPr lang="da-DK" sz="2000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4DCD637-E547-4349-8A26-3ACF31DE2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14830"/>
              </p:ext>
            </p:extLst>
          </p:nvPr>
        </p:nvGraphicFramePr>
        <p:xfrm>
          <a:off x="6978270" y="1408554"/>
          <a:ext cx="4432300" cy="26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7309">
                  <a:extLst>
                    <a:ext uri="{9D8B030D-6E8A-4147-A177-3AD203B41FA5}">
                      <a16:colId xmlns:a16="http://schemas.microsoft.com/office/drawing/2014/main" val="4104354783"/>
                    </a:ext>
                  </a:extLst>
                </a:gridCol>
                <a:gridCol w="469564">
                  <a:extLst>
                    <a:ext uri="{9D8B030D-6E8A-4147-A177-3AD203B41FA5}">
                      <a16:colId xmlns:a16="http://schemas.microsoft.com/office/drawing/2014/main" val="3761432488"/>
                    </a:ext>
                  </a:extLst>
                </a:gridCol>
                <a:gridCol w="485427">
                  <a:extLst>
                    <a:ext uri="{9D8B030D-6E8A-4147-A177-3AD203B41FA5}">
                      <a16:colId xmlns:a16="http://schemas.microsoft.com/office/drawing/2014/main" val="2715196536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Type</a:t>
                      </a:r>
                      <a:endParaRPr lang="da-DK" sz="1200" b="1" i="0" u="none" strike="noStrike">
                        <a:solidFill>
                          <a:srgbClr val="FFFFFF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No</a:t>
                      </a:r>
                      <a:endParaRPr lang="da-DK" sz="1200" b="1" i="0" u="none" strike="noStrike">
                        <a:solidFill>
                          <a:srgbClr val="FFFFFF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%</a:t>
                      </a:r>
                      <a:endParaRPr lang="da-DK" sz="1200" b="1" i="0" u="none" strike="noStrike">
                        <a:solidFill>
                          <a:srgbClr val="FFFFFF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1148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Intergenic variant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930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55%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15718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Intron variant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432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26%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924661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Intron variant/non-coding transcript variant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133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8%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38120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Downstream gene variant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118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7%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40371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Upstream gene variant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74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4%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77289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Non-coding transcript exon variant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2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0%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4020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Missense variant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2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0%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9698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Synonymous variant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1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0%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771877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200" u="none" strike="noStrike">
                          <a:effectLst/>
                        </a:rPr>
                        <a:t>Total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>
                          <a:effectLst/>
                        </a:rPr>
                        <a:t>1692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da-DK" sz="1200" u="none" strike="noStrike" dirty="0">
                          <a:effectLst/>
                        </a:rPr>
                        <a:t>100%</a:t>
                      </a:r>
                      <a:endParaRPr lang="da-DK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New Tai Lue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4908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86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DBC8-76DE-1449-8FB4-B7C96793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Assessment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542CC-224F-8645-A057-670A6A743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2. </a:t>
            </a:r>
            <a:r>
              <a:rPr lang="da-DK" dirty="0" err="1"/>
              <a:t>Assesment</a:t>
            </a:r>
            <a:r>
              <a:rPr lang="da-DK" dirty="0"/>
              <a:t> </a:t>
            </a:r>
          </a:p>
          <a:p>
            <a:pPr marL="0" indent="0">
              <a:buNone/>
            </a:pPr>
            <a:r>
              <a:rPr lang="da-DK" dirty="0"/>
              <a:t>	01/08/20-31/10/20</a:t>
            </a:r>
          </a:p>
          <a:p>
            <a:pPr marL="0" indent="0">
              <a:buNone/>
            </a:pPr>
            <a:r>
              <a:rPr lang="da-DK" dirty="0"/>
              <a:t>3. </a:t>
            </a:r>
            <a:r>
              <a:rPr lang="da-DK" dirty="0" err="1"/>
              <a:t>Assesment</a:t>
            </a:r>
            <a:r>
              <a:rPr lang="da-DK" dirty="0"/>
              <a:t> </a:t>
            </a:r>
          </a:p>
          <a:p>
            <a:pPr marL="0" indent="0">
              <a:buNone/>
            </a:pPr>
            <a:r>
              <a:rPr lang="da-DK" dirty="0"/>
              <a:t>	01/01/21-30/06/21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FF140-142F-D043-9C86-043172FC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DF226-121F-8842-A21D-B89A8EC3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48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Alignment and Variant calling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/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NBISweden K9-WGS-Pipeline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fastqc-0.11.5</a:t>
            </a:r>
          </a:p>
          <a:p>
            <a:pPr lvl="2"/>
            <a:r>
              <a:rPr lang="en-US" dirty="0"/>
              <a:t>Evaluation of data/read quality</a:t>
            </a:r>
          </a:p>
          <a:p>
            <a:pPr lvl="1"/>
            <a:r>
              <a:rPr lang="en-US" dirty="0"/>
              <a:t>bwa-0.7.12</a:t>
            </a:r>
          </a:p>
          <a:p>
            <a:pPr lvl="2"/>
            <a:r>
              <a:rPr lang="en-US" dirty="0"/>
              <a:t>bwa mem for aligning to ref</a:t>
            </a:r>
          </a:p>
          <a:p>
            <a:pPr lvl="1"/>
            <a:r>
              <a:rPr lang="en-US" dirty="0"/>
              <a:t>samtools-1.5</a:t>
            </a:r>
          </a:p>
          <a:p>
            <a:pPr lvl="2"/>
            <a:r>
              <a:rPr lang="en-US" dirty="0"/>
              <a:t>Sorting of alignments and indexing</a:t>
            </a:r>
          </a:p>
          <a:p>
            <a:pPr lvl="2"/>
            <a:r>
              <a:rPr lang="en-US" dirty="0"/>
              <a:t>Stats</a:t>
            </a:r>
          </a:p>
          <a:p>
            <a:pPr lvl="1"/>
            <a:r>
              <a:rPr lang="en-US" dirty="0"/>
              <a:t>gatk-3.5</a:t>
            </a:r>
          </a:p>
          <a:p>
            <a:pPr lvl="2"/>
            <a:r>
              <a:rPr lang="en-US" dirty="0"/>
              <a:t>Recalibration</a:t>
            </a:r>
          </a:p>
          <a:p>
            <a:pPr lvl="1"/>
            <a:r>
              <a:rPr lang="en-US" dirty="0"/>
              <a:t>picard-2.10.6</a:t>
            </a:r>
          </a:p>
          <a:p>
            <a:pPr lvl="2"/>
            <a:r>
              <a:rPr lang="en-US" dirty="0"/>
              <a:t>Marking of duplicates</a:t>
            </a:r>
          </a:p>
          <a:p>
            <a:pPr lvl="1"/>
            <a:r>
              <a:rPr lang="en-US" dirty="0"/>
              <a:t>htslib-1.5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60363" lvl="1" indent="0"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454DF27-4A88-2449-AC41-3D7BF372D780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360178" y="1635125"/>
          <a:ext cx="4785996" cy="458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83">
                  <a:extLst>
                    <a:ext uri="{9D8B030D-6E8A-4147-A177-3AD203B41FA5}">
                      <a16:colId xmlns:a16="http://schemas.microsoft.com/office/drawing/2014/main" val="962649175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403299291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761523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Filters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SNP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INDELS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522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QD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0830902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60.0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200.0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13807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SOR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3.0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10.0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84609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MQ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40.0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20019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QD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618694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60.0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395262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da-DK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MQRankSum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-12.5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26219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da-DK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ReadPosRankSum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-8.0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01490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Max </a:t>
                      </a:r>
                      <a:r>
                        <a:rPr lang="da-DK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maf</a:t>
                      </a:r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0.99992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81546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02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Canine mammary tumors – mutational landscape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21/07/2020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C0E41F6-5946-244F-9ECE-1661DC67F4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147341"/>
              </p:ext>
            </p:extLst>
          </p:nvPr>
        </p:nvGraphicFramePr>
        <p:xfrm>
          <a:off x="588963" y="1485900"/>
          <a:ext cx="3963056" cy="3823541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3341225">
                  <a:extLst>
                    <a:ext uri="{9D8B030D-6E8A-4147-A177-3AD203B41FA5}">
                      <a16:colId xmlns:a16="http://schemas.microsoft.com/office/drawing/2014/main" val="576836164"/>
                    </a:ext>
                  </a:extLst>
                </a:gridCol>
                <a:gridCol w="621831">
                  <a:extLst>
                    <a:ext uri="{9D8B030D-6E8A-4147-A177-3AD203B41FA5}">
                      <a16:colId xmlns:a16="http://schemas.microsoft.com/office/drawing/2014/main" val="4252175764"/>
                    </a:ext>
                  </a:extLst>
                </a:gridCol>
              </a:tblGrid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Tumors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#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520381269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Mammary</a:t>
                      </a:r>
                      <a:r>
                        <a:rPr lang="da-DK" sz="2200" u="none" strike="noStrike" dirty="0">
                          <a:effectLst/>
                        </a:rPr>
                        <a:t> </a:t>
                      </a:r>
                      <a:r>
                        <a:rPr lang="da-DK" sz="2200" u="none" strike="noStrike" dirty="0" err="1">
                          <a:effectLst/>
                        </a:rPr>
                        <a:t>carcinomas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12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490066721"/>
                  </a:ext>
                </a:extLst>
              </a:tr>
              <a:tr h="398774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Benign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2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3344629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Carcinosarcoma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228967168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Osteosarcoma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121270700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Squamous</a:t>
                      </a:r>
                      <a:r>
                        <a:rPr lang="da-DK" sz="2200" u="none" strike="noStrike" dirty="0">
                          <a:effectLst/>
                        </a:rPr>
                        <a:t> </a:t>
                      </a:r>
                      <a:r>
                        <a:rPr lang="da-DK" sz="2200" u="none" strike="noStrike" dirty="0" err="1">
                          <a:effectLst/>
                        </a:rPr>
                        <a:t>cell</a:t>
                      </a:r>
                      <a:r>
                        <a:rPr lang="da-DK" sz="2200" u="none" strike="noStrike" dirty="0">
                          <a:effectLst/>
                        </a:rPr>
                        <a:t> </a:t>
                      </a:r>
                      <a:r>
                        <a:rPr lang="da-DK" sz="2200" u="none" strike="noStrike" dirty="0" err="1">
                          <a:effectLst/>
                        </a:rPr>
                        <a:t>carcinoma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114262367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Unknown SLU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3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069798061"/>
                  </a:ext>
                </a:extLst>
              </a:tr>
              <a:tr h="375317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Unknown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555105776"/>
                  </a:ext>
                </a:extLst>
              </a:tr>
              <a:tr h="398774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72000" marT="9525" marB="0" anchor="b">
                    <a:solidFill>
                      <a:srgbClr val="A31D2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2000" marR="72000" marT="9525" marB="0" anchor="b">
                    <a:solidFill>
                      <a:srgbClr val="A31D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670497"/>
                  </a:ext>
                </a:extLst>
              </a:tr>
              <a:tr h="398774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Malignant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19595505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372FF2-F386-5746-ABD1-CC20AD1F9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91378"/>
              </p:ext>
            </p:extLst>
          </p:nvPr>
        </p:nvGraphicFramePr>
        <p:xfrm>
          <a:off x="4781783" y="1485900"/>
          <a:ext cx="2310045" cy="1501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13827">
                  <a:extLst>
                    <a:ext uri="{9D8B030D-6E8A-4147-A177-3AD203B41FA5}">
                      <a16:colId xmlns:a16="http://schemas.microsoft.com/office/drawing/2014/main" val="411353833"/>
                    </a:ext>
                  </a:extLst>
                </a:gridCol>
                <a:gridCol w="596218">
                  <a:extLst>
                    <a:ext uri="{9D8B030D-6E8A-4147-A177-3AD203B41FA5}">
                      <a16:colId xmlns:a16="http://schemas.microsoft.com/office/drawing/2014/main" val="2148804879"/>
                    </a:ext>
                  </a:extLst>
                </a:gridCol>
              </a:tblGrid>
              <a:tr h="375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Carcinomas</a:t>
                      </a:r>
                      <a:endParaRPr lang="da-DK" sz="2200" u="none" strike="noStrike" dirty="0">
                        <a:effectLst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#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098970303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Grade 1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4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0615582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Grade 2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3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276972349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Grade 3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5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42299155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480033-7CCB-8C46-989E-4F0A6B8EF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73864"/>
              </p:ext>
            </p:extLst>
          </p:nvPr>
        </p:nvGraphicFramePr>
        <p:xfrm>
          <a:off x="7321593" y="1485900"/>
          <a:ext cx="4279857" cy="52416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3761617">
                  <a:extLst>
                    <a:ext uri="{9D8B030D-6E8A-4147-A177-3AD203B41FA5}">
                      <a16:colId xmlns:a16="http://schemas.microsoft.com/office/drawing/2014/main" val="1234141089"/>
                    </a:ext>
                  </a:extLst>
                </a:gridCol>
                <a:gridCol w="518240">
                  <a:extLst>
                    <a:ext uri="{9D8B030D-6E8A-4147-A177-3AD203B41FA5}">
                      <a16:colId xmlns:a16="http://schemas.microsoft.com/office/drawing/2014/main" val="2667561954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Breed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#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99821066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Border Collie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7949763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Boxer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2380919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Cocker spaniel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3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42437463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Danish-</a:t>
                      </a:r>
                      <a:r>
                        <a:rPr lang="da-DK" sz="2200" u="none" strike="noStrike" dirty="0" err="1">
                          <a:effectLst/>
                        </a:rPr>
                        <a:t>swedish</a:t>
                      </a:r>
                      <a:r>
                        <a:rPr lang="da-DK" sz="2200" u="none" strike="noStrike" dirty="0">
                          <a:effectLst/>
                        </a:rPr>
                        <a:t> </a:t>
                      </a:r>
                      <a:r>
                        <a:rPr lang="da-DK" sz="2200" u="none" strike="noStrike" dirty="0" err="1">
                          <a:effectLst/>
                        </a:rPr>
                        <a:t>farmdog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1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73314573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Golden Retriever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66638053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Jack Russel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92812825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Japanese</a:t>
                      </a:r>
                      <a:r>
                        <a:rPr lang="da-DK" sz="2200" u="none" strike="noStrike" dirty="0">
                          <a:effectLst/>
                        </a:rPr>
                        <a:t> Spitz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99056915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Kleiner </a:t>
                      </a:r>
                      <a:r>
                        <a:rPr lang="da-DK" sz="2200" u="none" strike="noStrike" dirty="0" err="1">
                          <a:effectLst/>
                        </a:rPr>
                        <a:t>Münsterländer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2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92293916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Labrador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2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90327616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Mix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58658443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WHWT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6116617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?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4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5700088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Total</a:t>
                      </a:r>
                      <a:endParaRPr lang="da-DK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21</a:t>
                      </a:r>
                      <a:endParaRPr lang="da-DK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257847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18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Canine mammary tumors – Circulating tumor DNA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9949EC-8092-9E4D-95D1-6A3FCE82DC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02756"/>
              </p:ext>
            </p:extLst>
          </p:nvPr>
        </p:nvGraphicFramePr>
        <p:xfrm>
          <a:off x="588963" y="1485900"/>
          <a:ext cx="3453475" cy="29952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925300">
                  <a:extLst>
                    <a:ext uri="{9D8B030D-6E8A-4147-A177-3AD203B41FA5}">
                      <a16:colId xmlns:a16="http://schemas.microsoft.com/office/drawing/2014/main" val="3335095508"/>
                    </a:ext>
                  </a:extLst>
                </a:gridCol>
                <a:gridCol w="528175">
                  <a:extLst>
                    <a:ext uri="{9D8B030D-6E8A-4147-A177-3AD203B41FA5}">
                      <a16:colId xmlns:a16="http://schemas.microsoft.com/office/drawing/2014/main" val="2769509313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ctDNA</a:t>
                      </a:r>
                      <a:r>
                        <a:rPr lang="da-DK" sz="2200" u="none" strike="noStrike" dirty="0">
                          <a:effectLst/>
                        </a:rPr>
                        <a:t> samples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#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39289317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Benign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2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47539398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Carcinosarcoma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03858970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Mammary carcinomas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7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54886671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SCC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99133613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Unknown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50137060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>
                    <a:solidFill>
                      <a:srgbClr val="A31D2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>
                    <a:solidFill>
                      <a:srgbClr val="A31D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20073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Malignant</a:t>
                      </a:r>
                      <a:endParaRPr lang="da-DK" sz="2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035381813"/>
                  </a:ext>
                </a:extLst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21/07/2020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FB06BD-984C-5147-BA10-6C4AF3ADD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18945"/>
              </p:ext>
            </p:extLst>
          </p:nvPr>
        </p:nvGraphicFramePr>
        <p:xfrm>
          <a:off x="4545474" y="1508760"/>
          <a:ext cx="2748626" cy="1497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39438">
                  <a:extLst>
                    <a:ext uri="{9D8B030D-6E8A-4147-A177-3AD203B41FA5}">
                      <a16:colId xmlns:a16="http://schemas.microsoft.com/office/drawing/2014/main" val="3562246756"/>
                    </a:ext>
                  </a:extLst>
                </a:gridCol>
                <a:gridCol w="1009188">
                  <a:extLst>
                    <a:ext uri="{9D8B030D-6E8A-4147-A177-3AD203B41FA5}">
                      <a16:colId xmlns:a16="http://schemas.microsoft.com/office/drawing/2014/main" val="3394803414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 err="1">
                          <a:effectLst/>
                        </a:rPr>
                        <a:t>Carcinomas</a:t>
                      </a:r>
                      <a:endParaRPr lang="da-DK" sz="2200" u="none" strike="noStrike" dirty="0">
                        <a:effectLst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cfDNA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12993732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Grade 1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4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79154070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 dirty="0">
                          <a:effectLst/>
                        </a:rPr>
                        <a:t>Grade 2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>
                          <a:effectLst/>
                        </a:rPr>
                        <a:t>0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3453046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l" fontAlgn="b"/>
                      <a:r>
                        <a:rPr lang="da-DK" sz="2200" u="none" strike="noStrike">
                          <a:effectLst/>
                        </a:rPr>
                        <a:t>Grade 3</a:t>
                      </a:r>
                      <a:endParaRPr lang="da-DK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200" u="none" strike="noStrike" dirty="0">
                          <a:effectLst/>
                        </a:rPr>
                        <a:t>3</a:t>
                      </a:r>
                      <a:endParaRPr lang="da-DK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999994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ADC1F5-6737-C14C-B048-A93DC0A4C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12063"/>
              </p:ext>
            </p:extLst>
          </p:nvPr>
        </p:nvGraphicFramePr>
        <p:xfrm>
          <a:off x="7797137" y="1485900"/>
          <a:ext cx="3804313" cy="3792855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3276138">
                  <a:extLst>
                    <a:ext uri="{9D8B030D-6E8A-4147-A177-3AD203B41FA5}">
                      <a16:colId xmlns:a16="http://schemas.microsoft.com/office/drawing/2014/main" val="581450572"/>
                    </a:ext>
                  </a:extLst>
                </a:gridCol>
                <a:gridCol w="528175">
                  <a:extLst>
                    <a:ext uri="{9D8B030D-6E8A-4147-A177-3AD203B41FA5}">
                      <a16:colId xmlns:a16="http://schemas.microsoft.com/office/drawing/2014/main" val="1553670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Breed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#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551491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Boxer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816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Cocker spaniel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2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3531261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Danish-swedish farmdog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681880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Jack Russel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76091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Japanese Spitz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330228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Kleiner Münsterländer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2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4053435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Labrador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2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486436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Mix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2657931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?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>
                          <a:effectLst/>
                        </a:rPr>
                        <a:t>1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684870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noProof="0">
                          <a:effectLst/>
                        </a:rPr>
                        <a:t>Total</a:t>
                      </a:r>
                      <a:endParaRPr lang="en-US" sz="22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noProof="0" dirty="0">
                          <a:effectLst/>
                        </a:rPr>
                        <a:t>12</a:t>
                      </a:r>
                      <a:endParaRPr lang="en-US" sz="2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9525" marB="0" anchor="b"/>
                </a:tc>
                <a:extLst>
                  <a:ext uri="{0D108BD9-81ED-4DB2-BD59-A6C34878D82A}">
                    <a16:rowId xmlns:a16="http://schemas.microsoft.com/office/drawing/2014/main" val="173730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52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Flat-coated Retrievers – 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investigate allele frequencies of SNPs already correlated to different phenotypes</a:t>
            </a:r>
          </a:p>
          <a:p>
            <a:r>
              <a:rPr lang="en-US" dirty="0"/>
              <a:t>To investigate if any SNPs are fixated in the Flat-coated Retrievers compared to other breeds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21/07/2020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607B4-164B-C348-9B62-DABE5D38CCFB}"/>
              </a:ext>
            </a:extLst>
          </p:cNvPr>
          <p:cNvSpPr txBox="1"/>
          <p:nvPr/>
        </p:nvSpPr>
        <p:spPr>
          <a:xfrm>
            <a:off x="588963" y="3199812"/>
            <a:ext cx="11170046" cy="1992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sz="2400" dirty="0" err="1"/>
              <a:t>Hypotheses</a:t>
            </a:r>
            <a:r>
              <a:rPr lang="da-DK" sz="2400" dirty="0"/>
              <a:t>:</a:t>
            </a:r>
          </a:p>
          <a:p>
            <a:pPr>
              <a:lnSpc>
                <a:spcPct val="150000"/>
              </a:lnSpc>
            </a:pPr>
            <a:r>
              <a:rPr lang="da-DK" sz="2000" dirty="0"/>
              <a:t>H</a:t>
            </a:r>
            <a:r>
              <a:rPr lang="da-DK" sz="2000" baseline="-25000" dirty="0"/>
              <a:t>0</a:t>
            </a:r>
            <a:r>
              <a:rPr lang="da-DK" sz="2000" dirty="0"/>
              <a:t>: </a:t>
            </a:r>
            <a:r>
              <a:rPr lang="da-DK" sz="2000" dirty="0" err="1"/>
              <a:t>Flat-coated</a:t>
            </a:r>
            <a:r>
              <a:rPr lang="da-DK" sz="2000" dirty="0"/>
              <a:t> Retrievers has a </a:t>
            </a:r>
            <a:r>
              <a:rPr lang="da-DK" sz="2000" dirty="0" err="1"/>
              <a:t>unique</a:t>
            </a:r>
            <a:r>
              <a:rPr lang="da-DK" sz="2000" dirty="0"/>
              <a:t> </a:t>
            </a:r>
            <a:r>
              <a:rPr lang="da-DK" sz="2000" dirty="0" err="1"/>
              <a:t>genetic</a:t>
            </a:r>
            <a:r>
              <a:rPr lang="da-DK" sz="2000" dirty="0"/>
              <a:t> make-up due to </a:t>
            </a:r>
            <a:r>
              <a:rPr lang="da-DK" sz="2000" dirty="0" err="1"/>
              <a:t>selective</a:t>
            </a:r>
            <a:r>
              <a:rPr lang="da-DK" sz="2000" dirty="0"/>
              <a:t> </a:t>
            </a:r>
            <a:r>
              <a:rPr lang="da-DK" sz="2000" dirty="0" err="1"/>
              <a:t>breeding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dirty="0"/>
              <a:t>H</a:t>
            </a:r>
            <a:r>
              <a:rPr lang="da-DK" sz="2000" baseline="-25000" dirty="0"/>
              <a:t>0a</a:t>
            </a:r>
            <a:r>
              <a:rPr lang="da-DK" sz="2000" dirty="0"/>
              <a:t>: </a:t>
            </a:r>
            <a:r>
              <a:rPr lang="da-DK" sz="2000" dirty="0" err="1"/>
              <a:t>There</a:t>
            </a:r>
            <a:r>
              <a:rPr lang="da-DK" sz="2000" dirty="0"/>
              <a:t> </a:t>
            </a:r>
            <a:r>
              <a:rPr lang="da-DK" sz="2000" dirty="0" err="1"/>
              <a:t>are</a:t>
            </a:r>
            <a:r>
              <a:rPr lang="da-DK" sz="2000" dirty="0"/>
              <a:t> </a:t>
            </a:r>
            <a:r>
              <a:rPr lang="da-DK" sz="2000" dirty="0" err="1"/>
              <a:t>SNPs</a:t>
            </a:r>
            <a:r>
              <a:rPr lang="da-DK" sz="2000" dirty="0"/>
              <a:t> </a:t>
            </a:r>
            <a:r>
              <a:rPr lang="da-DK" sz="2000" dirty="0" err="1"/>
              <a:t>fixated</a:t>
            </a:r>
            <a:r>
              <a:rPr lang="da-DK" sz="2000" dirty="0"/>
              <a:t> in </a:t>
            </a:r>
            <a:r>
              <a:rPr lang="da-DK" sz="2000" dirty="0" err="1"/>
              <a:t>Flat-coated</a:t>
            </a:r>
            <a:r>
              <a:rPr lang="da-DK" sz="2000" dirty="0"/>
              <a:t> Retrievers </a:t>
            </a:r>
            <a:r>
              <a:rPr lang="da-DK" sz="2000" dirty="0" err="1"/>
              <a:t>compared</a:t>
            </a:r>
            <a:r>
              <a:rPr lang="da-DK" sz="2000" dirty="0"/>
              <a:t> to </a:t>
            </a:r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breeds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dirty="0"/>
              <a:t>H</a:t>
            </a:r>
            <a:r>
              <a:rPr lang="da-DK" sz="2000" baseline="-25000" dirty="0"/>
              <a:t>0b</a:t>
            </a:r>
            <a:r>
              <a:rPr lang="da-DK" sz="2000" dirty="0"/>
              <a:t>: </a:t>
            </a:r>
            <a:r>
              <a:rPr lang="da-DK" sz="2000" dirty="0" err="1"/>
              <a:t>Flat-coated</a:t>
            </a:r>
            <a:r>
              <a:rPr lang="da-DK" sz="2000" dirty="0"/>
              <a:t> Retrievers </a:t>
            </a:r>
            <a:r>
              <a:rPr lang="da-DK" sz="2000" dirty="0" err="1"/>
              <a:t>will</a:t>
            </a:r>
            <a:r>
              <a:rPr lang="da-DK" sz="2000" dirty="0"/>
              <a:t> have a </a:t>
            </a:r>
            <a:r>
              <a:rPr lang="da-DK" sz="2000" dirty="0" err="1"/>
              <a:t>high</a:t>
            </a:r>
            <a:r>
              <a:rPr lang="da-DK" sz="2000" dirty="0"/>
              <a:t> </a:t>
            </a:r>
            <a:r>
              <a:rPr lang="da-DK" sz="2000" dirty="0" err="1"/>
              <a:t>frequency</a:t>
            </a:r>
            <a:r>
              <a:rPr lang="da-DK" sz="2000" dirty="0"/>
              <a:t> of </a:t>
            </a:r>
            <a:r>
              <a:rPr lang="da-DK" sz="2000" dirty="0" err="1"/>
              <a:t>phenoype</a:t>
            </a:r>
            <a:r>
              <a:rPr lang="da-DK" sz="2000" dirty="0"/>
              <a:t> </a:t>
            </a:r>
            <a:r>
              <a:rPr lang="da-DK" sz="2000" dirty="0" err="1"/>
              <a:t>related</a:t>
            </a:r>
            <a:r>
              <a:rPr lang="da-DK" sz="2000" dirty="0"/>
              <a:t> </a:t>
            </a:r>
            <a:r>
              <a:rPr lang="da-DK" sz="2000" dirty="0" err="1"/>
              <a:t>alleles</a:t>
            </a:r>
            <a:r>
              <a:rPr lang="da-DK" sz="2000" dirty="0"/>
              <a:t> in </a:t>
            </a:r>
            <a:r>
              <a:rPr lang="da-DK" sz="2000" dirty="0" err="1"/>
              <a:t>certain</a:t>
            </a:r>
            <a:r>
              <a:rPr lang="da-DK" sz="2000" dirty="0"/>
              <a:t> genes</a:t>
            </a:r>
          </a:p>
        </p:txBody>
      </p:sp>
    </p:spTree>
    <p:extLst>
      <p:ext uri="{BB962C8B-B14F-4D97-AF65-F5344CB8AC3E}">
        <p14:creationId xmlns:p14="http://schemas.microsoft.com/office/powerpoint/2010/main" val="314812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1D77-85D4-1E48-AB20-13AC4D08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WGS of 19 Flat-coated Retrievers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6AB9718-A58F-6843-AD0D-F5469AB35AB2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565545" y="3850105"/>
          <a:ext cx="3505200" cy="2200275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405742">
                  <a:extLst>
                    <a:ext uri="{9D8B030D-6E8A-4147-A177-3AD203B41FA5}">
                      <a16:colId xmlns:a16="http://schemas.microsoft.com/office/drawing/2014/main" val="2328511923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41449334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Phenotype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da-DK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17705701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Behavior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100445797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Histiocytic</a:t>
                      </a:r>
                      <a:r>
                        <a:rPr lang="da-DK" sz="20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a-DK" sz="200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Sarcoma</a:t>
                      </a:r>
                      <a:endParaRPr lang="da-DK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a-DK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835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Geriatric</a:t>
                      </a:r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Control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1255619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Cataract</a:t>
                      </a:r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698949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Renal</a:t>
                      </a:r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a-DK" sz="20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Dysplasia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5269999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15036" marR="15036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</a:p>
                  </a:txBody>
                  <a:tcPr marL="15036" marR="15036" marT="9525" marB="0" anchor="b"/>
                </a:tc>
                <a:extLst>
                  <a:ext uri="{0D108BD9-81ED-4DB2-BD59-A6C34878D82A}">
                    <a16:rowId xmlns:a16="http://schemas.microsoft.com/office/drawing/2014/main" val="3011825863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467A97-E965-1849-8DF1-1F83A3802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963" y="1485901"/>
            <a:ext cx="6100595" cy="2364204"/>
          </a:xfrm>
        </p:spPr>
        <p:txBody>
          <a:bodyPr/>
          <a:lstStyle/>
          <a:p>
            <a:r>
              <a:rPr lang="en-US" dirty="0"/>
              <a:t>19 Swedish Flat-coated Retrievers</a:t>
            </a:r>
          </a:p>
          <a:p>
            <a:r>
              <a:rPr lang="en-US" dirty="0"/>
              <a:t>3 other dogs was sequenced in the same batch (referred to as 3dogs)</a:t>
            </a:r>
          </a:p>
          <a:p>
            <a:pPr lvl="1"/>
            <a:r>
              <a:rPr lang="en-US" dirty="0"/>
              <a:t>1 German shepherd</a:t>
            </a:r>
          </a:p>
          <a:p>
            <a:pPr lvl="1"/>
            <a:r>
              <a:rPr lang="en-US" dirty="0"/>
              <a:t>1 Cocker spaniel</a:t>
            </a:r>
          </a:p>
          <a:p>
            <a:pPr lvl="1"/>
            <a:r>
              <a:rPr lang="en-US" dirty="0"/>
              <a:t>1 Nova Scotia Duck Tolling Retriever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4039-2E84-F740-B3CB-69074621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978D-85AB-854F-93DF-334CB180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B8495-B30C-EE40-8C4D-5BD6C3143F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6727" y="924719"/>
          <a:ext cx="2774723" cy="53206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9951">
                  <a:extLst>
                    <a:ext uri="{9D8B030D-6E8A-4147-A177-3AD203B41FA5}">
                      <a16:colId xmlns:a16="http://schemas.microsoft.com/office/drawing/2014/main" val="3031875815"/>
                    </a:ext>
                  </a:extLst>
                </a:gridCol>
                <a:gridCol w="1164772">
                  <a:extLst>
                    <a:ext uri="{9D8B030D-6E8A-4147-A177-3AD203B41FA5}">
                      <a16:colId xmlns:a16="http://schemas.microsoft.com/office/drawing/2014/main" val="2352007148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a-DK" sz="1600" b="1" u="none" strike="noStrike" dirty="0">
                          <a:effectLst/>
                        </a:rPr>
                        <a:t>Mean </a:t>
                      </a:r>
                      <a:r>
                        <a:rPr lang="da-DK" sz="1600" b="1" u="none" strike="noStrike" dirty="0" err="1">
                          <a:effectLst/>
                        </a:rPr>
                        <a:t>coverage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195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>
                          <a:effectLst/>
                        </a:rPr>
                        <a:t>CFA006591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23.83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22443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CFA007614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23.59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1511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>
                          <a:effectLst/>
                        </a:rPr>
                        <a:t>CFA008068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24.08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06039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CFA008193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24.31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00409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CFA008402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21.49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10540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CFA008433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24.78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42684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CFA008455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25.17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5463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CFA008473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 dirty="0">
                          <a:effectLst/>
                        </a:rPr>
                        <a:t>23.70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13006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CFA008491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 dirty="0">
                          <a:effectLst/>
                        </a:rPr>
                        <a:t>22.92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649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CFA008537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23.37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81172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CFA008582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21.94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84116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CFA008731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22.87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3430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CFA009017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23.18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46884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CFA009192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20.98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94678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CFA009655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21.28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27451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CFA009786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23.69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24671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CFA009911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22.10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18413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CFA010674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23.59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4500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>
                          <a:effectLst/>
                        </a:rPr>
                        <a:t>CFA010766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25.21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97162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u="none" strike="noStrike" dirty="0">
                          <a:effectLst/>
                        </a:rPr>
                        <a:t>All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b="1" u="none" strike="noStrike" dirty="0">
                          <a:effectLst/>
                        </a:rPr>
                        <a:t>23.27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91664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6077FBA-DFDA-2244-879D-BB3593DBD490}"/>
              </a:ext>
            </a:extLst>
          </p:cNvPr>
          <p:cNvSpPr txBox="1"/>
          <p:nvPr/>
        </p:nvSpPr>
        <p:spPr>
          <a:xfrm>
            <a:off x="565545" y="6076107"/>
            <a:ext cx="4503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* This dog </a:t>
            </a:r>
            <a:r>
              <a:rPr lang="da-DK" sz="1600" dirty="0" err="1"/>
              <a:t>also</a:t>
            </a:r>
            <a:r>
              <a:rPr lang="da-DK" sz="1600" dirty="0"/>
              <a:t> had the </a:t>
            </a:r>
            <a:r>
              <a:rPr lang="da-DK" sz="1600" dirty="0" err="1"/>
              <a:t>phenotype</a:t>
            </a:r>
            <a:r>
              <a:rPr lang="da-DK" sz="1600" dirty="0"/>
              <a:t> ”</a:t>
            </a:r>
            <a:r>
              <a:rPr lang="da-DK" sz="1600" dirty="0" err="1"/>
              <a:t>Behavior</a:t>
            </a:r>
            <a:r>
              <a:rPr lang="da-DK" sz="1600" dirty="0"/>
              <a:t>”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261C98-8D78-3A4A-9979-9800C9B004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51980" y="4978559"/>
          <a:ext cx="2362452" cy="12668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34820">
                  <a:extLst>
                    <a:ext uri="{9D8B030D-6E8A-4147-A177-3AD203B41FA5}">
                      <a16:colId xmlns:a16="http://schemas.microsoft.com/office/drawing/2014/main" val="61226385"/>
                    </a:ext>
                  </a:extLst>
                </a:gridCol>
                <a:gridCol w="727632">
                  <a:extLst>
                    <a:ext uri="{9D8B030D-6E8A-4147-A177-3AD203B41FA5}">
                      <a16:colId xmlns:a16="http://schemas.microsoft.com/office/drawing/2014/main" val="3493615310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a-DK" sz="1600" u="none" strike="noStrike" dirty="0">
                          <a:effectLst/>
                        </a:rPr>
                        <a:t>Mean </a:t>
                      </a:r>
                      <a:r>
                        <a:rPr lang="da-DK" sz="1600" u="none" strike="noStrike" dirty="0" err="1">
                          <a:effectLst/>
                        </a:rPr>
                        <a:t>coverage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610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 err="1">
                          <a:effectLst/>
                        </a:rPr>
                        <a:t>Toller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24.73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11447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>
                          <a:effectLst/>
                        </a:rPr>
                        <a:t>Cocker spaniel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22.49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41529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u="none" strike="noStrike" dirty="0">
                          <a:effectLst/>
                        </a:rPr>
                        <a:t>German </a:t>
                      </a:r>
                      <a:r>
                        <a:rPr lang="da-DK" sz="1600" u="none" strike="noStrike" dirty="0" err="1">
                          <a:effectLst/>
                        </a:rPr>
                        <a:t>shepherd</a:t>
                      </a:r>
                      <a:endParaRPr lang="da-DK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u="none" strike="noStrike">
                          <a:effectLst/>
                        </a:rPr>
                        <a:t>21.85</a:t>
                      </a:r>
                      <a:endParaRPr lang="da-DK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831796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u="none" strike="noStrike" dirty="0">
                          <a:effectLst/>
                        </a:rPr>
                        <a:t>All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600" b="1" u="none" strike="noStrike" dirty="0">
                          <a:effectLst/>
                        </a:rPr>
                        <a:t>23.02</a:t>
                      </a:r>
                      <a:endParaRPr lang="da-DK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648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65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1F50-BFDC-954D-A59E-B2360002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Control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D293-C546-4B4D-97FD-F66CD3F5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4777694" cy="46751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160 Swedish and American dogs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FAA07-9F67-7141-8E2A-AEE5F741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08F-1BE7-3F4E-A9FA-D21B20C9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CDE7D5-D6FA-3344-BFD2-56ECD2921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330911"/>
              </p:ext>
            </p:extLst>
          </p:nvPr>
        </p:nvGraphicFramePr>
        <p:xfrm>
          <a:off x="588963" y="2156299"/>
          <a:ext cx="3145600" cy="3279140"/>
        </p:xfrm>
        <a:graphic>
          <a:graphicData uri="http://schemas.openxmlformats.org/drawingml/2006/table">
            <a:tbl>
              <a:tblPr/>
              <a:tblGrid>
                <a:gridCol w="2726500">
                  <a:extLst>
                    <a:ext uri="{9D8B030D-6E8A-4147-A177-3AD203B41FA5}">
                      <a16:colId xmlns:a16="http://schemas.microsoft.com/office/drawing/2014/main" val="387407919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7686882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Breeds</a:t>
                      </a:r>
                      <a:endParaRPr lang="da-D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8853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701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Cavalier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King Charles Spaniel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4726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Shepherd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4540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Golden Retriever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2906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Labrador Retriever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4199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Poodle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8064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Rottweiler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5767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Highland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White Terrier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6979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140000"/>
                        </a:lnSpc>
                      </a:pPr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20770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F11E6C-714A-C841-B417-837EA1BC9E01}"/>
              </a:ext>
            </a:extLst>
          </p:cNvPr>
          <p:cNvSpPr txBox="1">
            <a:spLocks/>
          </p:cNvSpPr>
          <p:nvPr/>
        </p:nvSpPr>
        <p:spPr>
          <a:xfrm>
            <a:off x="5744953" y="1635125"/>
            <a:ext cx="4399398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 err="1"/>
              <a:t>iDog</a:t>
            </a:r>
            <a:endParaRPr lang="da-DK" dirty="0"/>
          </a:p>
          <a:p>
            <a:pPr marL="0" indent="0">
              <a:buFont typeface="Arial" panose="020B0604020202020204" pitchFamily="34" charset="0"/>
              <a:buNone/>
            </a:pPr>
            <a:endParaRPr lang="da-DK" dirty="0"/>
          </a:p>
          <a:p>
            <a:endParaRPr lang="da-DK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641C39-CF78-034E-9AA0-D407D71F2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96819"/>
              </p:ext>
            </p:extLst>
          </p:nvPr>
        </p:nvGraphicFramePr>
        <p:xfrm>
          <a:off x="5744953" y="2156299"/>
          <a:ext cx="2898013" cy="4324555"/>
        </p:xfrm>
        <a:graphic>
          <a:graphicData uri="http://schemas.openxmlformats.org/drawingml/2006/table">
            <a:tbl>
              <a:tblPr/>
              <a:tblGrid>
                <a:gridCol w="2478913">
                  <a:extLst>
                    <a:ext uri="{9D8B030D-6E8A-4147-A177-3AD203B41FA5}">
                      <a16:colId xmlns:a16="http://schemas.microsoft.com/office/drawing/2014/main" val="312231265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515695943"/>
                    </a:ext>
                  </a:extLst>
                </a:gridCol>
              </a:tblGrid>
              <a:tr h="350725">
                <a:tc>
                  <a:txBody>
                    <a:bodyPr/>
                    <a:lstStyle/>
                    <a:p>
                      <a:pPr algn="l" rtl="0" fontAlgn="b"/>
                      <a:r>
                        <a:rPr lang="da-DK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Breeds</a:t>
                      </a:r>
                      <a:endParaRPr lang="da-DK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924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Afghan_Hound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8748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Basenji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037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Caucasian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Ovcharka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691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Chow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chow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9953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Shepherd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564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Istrian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Shorthaired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Hound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8592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Jindo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753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Kazakhstan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Shepherd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5402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Labrador Retriever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04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94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Tibetan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Mastiff</a:t>
                      </a:r>
                      <a:endParaRPr lang="da-DK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8603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Xoloitzcuintli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1149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5869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a-DK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862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07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Alignment and Variant calling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8528142" cy="4675187"/>
          </a:xfrm>
        </p:spPr>
        <p:txBody>
          <a:bodyPr numCol="1"/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NBISweden K9-WGS-Pipeline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fastqc-0.11.5 - quality control</a:t>
            </a:r>
          </a:p>
          <a:p>
            <a:pPr lvl="1"/>
            <a:r>
              <a:rPr lang="en-US" dirty="0"/>
              <a:t>bwa-0.7.12 - alignment</a:t>
            </a:r>
          </a:p>
          <a:p>
            <a:pPr lvl="1"/>
            <a:r>
              <a:rPr lang="en-US" dirty="0"/>
              <a:t>samtools-1.5 – sorting and improving lookup</a:t>
            </a:r>
          </a:p>
          <a:p>
            <a:pPr lvl="1"/>
            <a:r>
              <a:rPr lang="en-US" dirty="0"/>
              <a:t>picard-2.10.6 – preprocessing</a:t>
            </a:r>
          </a:p>
          <a:p>
            <a:pPr lvl="1"/>
            <a:r>
              <a:rPr lang="en-US" dirty="0"/>
              <a:t>gatk-3.5 – preprocessing and variant calling </a:t>
            </a:r>
          </a:p>
          <a:p>
            <a:pPr lvl="1"/>
            <a:r>
              <a:rPr lang="en-US" dirty="0"/>
              <a:t>htslib-1.5 – compressing and indexing </a:t>
            </a:r>
          </a:p>
          <a:p>
            <a:pPr lvl="1"/>
            <a:r>
              <a:rPr lang="en-US" dirty="0"/>
              <a:t>vcftools-0.1.15 – file handling – </a:t>
            </a:r>
            <a:r>
              <a:rPr lang="en-US" dirty="0" err="1"/>
              <a:t>subsetting</a:t>
            </a:r>
            <a:r>
              <a:rPr lang="en-US" dirty="0"/>
              <a:t> etc.</a:t>
            </a:r>
          </a:p>
          <a:p>
            <a:pPr lvl="1"/>
            <a:r>
              <a:rPr lang="en-US" dirty="0" err="1"/>
              <a:t>bcftools</a:t>
            </a:r>
            <a:r>
              <a:rPr lang="en-US" dirty="0"/>
              <a:t> 1.10 – file handling – </a:t>
            </a:r>
            <a:r>
              <a:rPr lang="en-US" dirty="0" err="1"/>
              <a:t>subsetting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plink 1.90b4.9 – statistics – F</a:t>
            </a:r>
            <a:r>
              <a:rPr lang="en-US" baseline="-25000" dirty="0"/>
              <a:t>ST</a:t>
            </a:r>
            <a:r>
              <a:rPr lang="en-US" dirty="0"/>
              <a:t> and frequencies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60363" lvl="1" indent="0"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0B3D5E99-2DBA-9D41-BB2B-7445AEF5124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24587796"/>
              </p:ext>
            </p:extLst>
          </p:nvPr>
        </p:nvGraphicFramePr>
        <p:xfrm>
          <a:off x="7003713" y="1485900"/>
          <a:ext cx="4768534" cy="455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83">
                  <a:extLst>
                    <a:ext uri="{9D8B030D-6E8A-4147-A177-3AD203B41FA5}">
                      <a16:colId xmlns:a16="http://schemas.microsoft.com/office/drawing/2014/main" val="962649175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4032992912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761523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Filters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SNP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INDELS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522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QD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0830902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200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13807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SOR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3.0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10.0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84609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MQ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40.0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20019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QD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2.0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6186942"/>
                  </a:ext>
                </a:extLst>
              </a:tr>
              <a:tr h="436743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&gt; 60.0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395262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da-DK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MQRankSum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-12.5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26219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da-DK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ReadPosRankSum</a:t>
                      </a:r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-8.0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 -20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01490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Max </a:t>
                      </a:r>
                      <a:r>
                        <a:rPr lang="da-DK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maf</a:t>
                      </a:r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0.99992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815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4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9644-3EC8-154E-B042-98317F1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Flat-coated Retrievers –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B43B-AC44-224F-A4A0-7017FFEBC5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360363" lvl="1" indent="0"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F36F-F44E-594C-8F64-0E570BF9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21/07/2020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523D-7746-6545-8642-A2DF547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F882BA-AE08-0740-BF00-D55220DE7A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964" y="1485900"/>
            <a:ext cx="11012486" cy="4531075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92284C-274B-DF4C-9A82-9CC408F0AEB0}"/>
              </a:ext>
            </a:extLst>
          </p:cNvPr>
          <p:cNvCxnSpPr>
            <a:cxnSpLocks/>
          </p:cNvCxnSpPr>
          <p:nvPr/>
        </p:nvCxnSpPr>
        <p:spPr>
          <a:xfrm>
            <a:off x="1156447" y="2635622"/>
            <a:ext cx="4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7F7629-3C0B-BE4F-86BC-47C208D39CDC}"/>
              </a:ext>
            </a:extLst>
          </p:cNvPr>
          <p:cNvCxnSpPr>
            <a:cxnSpLocks/>
          </p:cNvCxnSpPr>
          <p:nvPr/>
        </p:nvCxnSpPr>
        <p:spPr>
          <a:xfrm>
            <a:off x="1153740" y="3904129"/>
            <a:ext cx="450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123A85-E54B-3C46-9788-9185953D0325}"/>
              </a:ext>
            </a:extLst>
          </p:cNvPr>
          <p:cNvCxnSpPr>
            <a:cxnSpLocks/>
          </p:cNvCxnSpPr>
          <p:nvPr/>
        </p:nvCxnSpPr>
        <p:spPr>
          <a:xfrm>
            <a:off x="1153740" y="4437529"/>
            <a:ext cx="450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00459D-D4ED-DC46-97DD-300C526560C2}"/>
              </a:ext>
            </a:extLst>
          </p:cNvPr>
          <p:cNvSpPr txBox="1"/>
          <p:nvPr/>
        </p:nvSpPr>
        <p:spPr>
          <a:xfrm>
            <a:off x="-31200" y="231245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dirty="0" err="1"/>
              <a:t>bwa</a:t>
            </a:r>
            <a:r>
              <a:rPr lang="da-DK" dirty="0"/>
              <a:t> </a:t>
            </a:r>
            <a:r>
              <a:rPr lang="da-DK" dirty="0" err="1"/>
              <a:t>mem</a:t>
            </a:r>
            <a:endParaRPr lang="da-DK" dirty="0"/>
          </a:p>
          <a:p>
            <a:pPr algn="r"/>
            <a:r>
              <a:rPr lang="da-DK" dirty="0" err="1"/>
              <a:t>samtools</a:t>
            </a:r>
            <a:endParaRPr lang="da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B9371-9A62-E846-8D5B-FDF998EAB0FB}"/>
              </a:ext>
            </a:extLst>
          </p:cNvPr>
          <p:cNvSpPr txBox="1"/>
          <p:nvPr/>
        </p:nvSpPr>
        <p:spPr>
          <a:xfrm>
            <a:off x="335887" y="375815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picard</a:t>
            </a:r>
            <a:endParaRPr lang="da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7461B-497D-EF49-B433-790E6BFF6210}"/>
              </a:ext>
            </a:extLst>
          </p:cNvPr>
          <p:cNvSpPr txBox="1"/>
          <p:nvPr/>
        </p:nvSpPr>
        <p:spPr>
          <a:xfrm>
            <a:off x="51440" y="4280528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dirty="0"/>
              <a:t>GATK</a:t>
            </a:r>
          </a:p>
          <a:p>
            <a:pPr algn="r"/>
            <a:r>
              <a:rPr lang="da-DK" dirty="0" err="1"/>
              <a:t>statistics</a:t>
            </a:r>
            <a:endParaRPr lang="da-DK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1DADCC-2CF8-7742-9C27-081FEE13FAAE}"/>
              </a:ext>
            </a:extLst>
          </p:cNvPr>
          <p:cNvCxnSpPr>
            <a:cxnSpLocks/>
          </p:cNvCxnSpPr>
          <p:nvPr/>
        </p:nvCxnSpPr>
        <p:spPr>
          <a:xfrm>
            <a:off x="1023752" y="2021540"/>
            <a:ext cx="4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34EF0A-39E1-3248-B542-3696DB96C5D2}"/>
              </a:ext>
            </a:extLst>
          </p:cNvPr>
          <p:cNvSpPr txBox="1"/>
          <p:nvPr/>
        </p:nvSpPr>
        <p:spPr>
          <a:xfrm>
            <a:off x="304744" y="184407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fastqc</a:t>
            </a:r>
            <a:endParaRPr lang="da-DK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511D69-4063-8041-80F3-79E706DA18FE}"/>
              </a:ext>
            </a:extLst>
          </p:cNvPr>
          <p:cNvSpPr/>
          <p:nvPr/>
        </p:nvSpPr>
        <p:spPr>
          <a:xfrm>
            <a:off x="0" y="1485900"/>
            <a:ext cx="4518212" cy="46459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101461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0</TotalTime>
  <Words>2992</Words>
  <Application>Microsoft Macintosh PowerPoint</Application>
  <PresentationFormat>Widescreen</PresentationFormat>
  <Paragraphs>744</Paragraphs>
  <Slides>24</Slides>
  <Notes>21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Microsoft New Tai Lue</vt:lpstr>
      <vt:lpstr>Monaco</vt:lpstr>
      <vt:lpstr>Times New Roman</vt:lpstr>
      <vt:lpstr>Wingdings</vt:lpstr>
      <vt:lpstr>Brugerdefineret design</vt:lpstr>
      <vt:lpstr>Worksheet</vt:lpstr>
      <vt:lpstr>PowerPoint Presentation</vt:lpstr>
      <vt:lpstr>Canine mammary tumors</vt:lpstr>
      <vt:lpstr>Canine mammary tumors – mutational landscape</vt:lpstr>
      <vt:lpstr>Canine mammary tumors – Circulating tumor DNA</vt:lpstr>
      <vt:lpstr>Flat-coated Retrievers – Aims</vt:lpstr>
      <vt:lpstr>WGS of 19 Flat-coated Retrievers</vt:lpstr>
      <vt:lpstr>Flat-coated Retrievers – Control groups</vt:lpstr>
      <vt:lpstr>Flat-coated Retrievers – Alignment and Variant calling </vt:lpstr>
      <vt:lpstr>Flat-coated Retrievers – Pipeline</vt:lpstr>
      <vt:lpstr>Flat-coated Retrievers – Pipeline</vt:lpstr>
      <vt:lpstr>Flat-coated Retrievers – HaplotypeCaller</vt:lpstr>
      <vt:lpstr>Flat-coated Retrievers – HaplotypeCaller</vt:lpstr>
      <vt:lpstr>Flat-coated Retrievers – Pipeline</vt:lpstr>
      <vt:lpstr>Flat-coated Retrievers – Alignment and Variant calling </vt:lpstr>
      <vt:lpstr>Flat-coated Retrievers – Methods</vt:lpstr>
      <vt:lpstr>Methods – Candidate genes (All data from 24/2/20)</vt:lpstr>
      <vt:lpstr>Methods – Candidate genes (All data from 24/2/20)</vt:lpstr>
      <vt:lpstr>Results – Genes related to germline cancer risk</vt:lpstr>
      <vt:lpstr>Results – Genes related to myeloid/macrophage/dendritic disease</vt:lpstr>
      <vt:lpstr>Results – Genes related to miscellaneous phenotypes</vt:lpstr>
      <vt:lpstr>Results – FST – 160 dogs</vt:lpstr>
      <vt:lpstr>Results – Z(FST) ≥ 5 –160 dogs</vt:lpstr>
      <vt:lpstr>Assessment</vt:lpstr>
      <vt:lpstr>Flat-coated Retrievers – Alignment and Variant calling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Sophie Emilie Søborg Agger</dc:creator>
  <cp:lastModifiedBy/>
  <cp:revision>1</cp:revision>
  <dcterms:created xsi:type="dcterms:W3CDTF">2020-07-12T08:36:08Z</dcterms:created>
  <dcterms:modified xsi:type="dcterms:W3CDTF">2020-07-22T05:27:53Z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